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0"/>
  </p:notesMasterIdLst>
  <p:sldIdLst>
    <p:sldId id="256" r:id="rId5"/>
    <p:sldId id="388" r:id="rId6"/>
    <p:sldId id="390" r:id="rId7"/>
    <p:sldId id="389" r:id="rId8"/>
    <p:sldId id="3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D20"/>
    <a:srgbClr val="DDCCB0"/>
    <a:srgbClr val="EADFCE"/>
    <a:srgbClr val="230F0F"/>
    <a:srgbClr val="552525"/>
    <a:srgbClr val="381818"/>
    <a:srgbClr val="5C2D25"/>
    <a:srgbClr val="5E0C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 autoAdjust="0"/>
    <p:restoredTop sz="76623" autoAdjust="0"/>
  </p:normalViewPr>
  <p:slideViewPr>
    <p:cSldViewPr snapToGrid="0">
      <p:cViewPr varScale="1">
        <p:scale>
          <a:sx n="61" d="100"/>
          <a:sy n="61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You</a:t>
            </a:r>
            <a:r>
              <a:rPr lang="en-US" sz="1600" baseline="0" dirty="0"/>
              <a:t> can Taste the Difference with…</a:t>
            </a:r>
            <a:endParaRPr lang="en-US" sz="16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88225521729332"/>
          <c:y val="0.37401880203148385"/>
          <c:w val="0.74192094408940934"/>
          <c:h val="0.277618041489540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 can Taste the Difference with…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Billington's</c:v>
                </c:pt>
                <c:pt idx="1">
                  <c:v>Tate &amp; Lyle</c:v>
                </c:pt>
                <c:pt idx="2">
                  <c:v>Silver Spoon</c:v>
                </c:pt>
                <c:pt idx="3">
                  <c:v>Whitworths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0.19</c:v>
                </c:pt>
                <c:pt idx="2">
                  <c:v>0.18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9-4D4D-8EA6-131104FD4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622912"/>
        <c:axId val="206423552"/>
      </c:barChart>
      <c:catAx>
        <c:axId val="18562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6423552"/>
        <c:crosses val="autoZero"/>
        <c:auto val="1"/>
        <c:lblAlgn val="ctr"/>
        <c:lblOffset val="100"/>
        <c:noMultiLvlLbl val="0"/>
      </c:catAx>
      <c:valAx>
        <c:axId val="2064235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562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9739587485675926E-2"/>
          <c:w val="1"/>
          <c:h val="0.910260264459757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 w="25400">
              <a:solidFill>
                <a:srgbClr val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2540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3E-47BC-B444-1D7CB4C0CD5D}"/>
              </c:ext>
            </c:extLst>
          </c:dPt>
          <c:dPt>
            <c:idx val="1"/>
            <c:invertIfNegative val="0"/>
            <c:bubble3D val="0"/>
            <c:spPr>
              <a:noFill/>
              <a:ln w="2540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3E-47BC-B444-1D7CB4C0CD5D}"/>
              </c:ext>
            </c:extLst>
          </c:dPt>
          <c:dPt>
            <c:idx val="2"/>
            <c:invertIfNegative val="0"/>
            <c:bubble3D val="0"/>
            <c:spPr>
              <a:noFill/>
              <a:ln w="2540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3E-47BC-B444-1D7CB4C0CD5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23E-47BC-B444-1D7CB4C0CD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0.65</c:v>
                </c:pt>
                <c:pt idx="1">
                  <c:v>0.64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23E-47BC-B444-1D7CB4C0C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2731648"/>
        <c:axId val="143784960"/>
      </c:barChart>
      <c:valAx>
        <c:axId val="1437849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52731648"/>
        <c:crosses val="autoZero"/>
        <c:crossBetween val="between"/>
      </c:valAx>
      <c:catAx>
        <c:axId val="1527316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3784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1284173126747502E-2"/>
          <c:w val="1"/>
          <c:h val="0.910260264459757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 w="25400">
              <a:solidFill>
                <a:srgbClr val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25400">
                <a:solidFill>
                  <a:srgbClr val="5A9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91-4502-A034-3B75919F3F3F}"/>
              </c:ext>
            </c:extLst>
          </c:dPt>
          <c:dPt>
            <c:idx val="1"/>
            <c:invertIfNegative val="0"/>
            <c:bubble3D val="0"/>
            <c:spPr>
              <a:noFill/>
              <a:ln w="25400">
                <a:solidFill>
                  <a:srgbClr val="5A9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91-4502-A034-3B75919F3F3F}"/>
              </c:ext>
            </c:extLst>
          </c:dPt>
          <c:dPt>
            <c:idx val="2"/>
            <c:invertIfNegative val="0"/>
            <c:bubble3D val="0"/>
            <c:spPr>
              <a:noFill/>
              <a:ln w="25400">
                <a:solidFill>
                  <a:srgbClr val="5A9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91-4502-A034-3B75919F3F3F}"/>
              </c:ext>
            </c:extLst>
          </c:dPt>
          <c:dPt>
            <c:idx val="3"/>
            <c:invertIfNegative val="0"/>
            <c:bubble3D val="0"/>
            <c:spPr>
              <a:noFill/>
              <a:ln w="25400">
                <a:solidFill>
                  <a:srgbClr val="5A9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91-4502-A034-3B75919F3F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Well known / trusted</c:v>
                </c:pt>
                <c:pt idx="1">
                  <c:v>Suitable for a wide range of uses</c:v>
                </c:pt>
                <c:pt idx="2">
                  <c:v>Suitable for everyone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0.7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91-4502-A034-3B75919F3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1051776"/>
        <c:axId val="133991424"/>
      </c:barChart>
      <c:valAx>
        <c:axId val="1339914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41051776"/>
        <c:crosses val="autoZero"/>
        <c:crossBetween val="between"/>
      </c:valAx>
      <c:catAx>
        <c:axId val="1410517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399142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2A6DA-EBB5-4DDC-8970-D08BEB3EE7F1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43055-9052-47AC-BFE3-D3E4A7A12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14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Billington’s</a:t>
            </a:r>
            <a:r>
              <a:rPr lang="en-GB" dirty="0"/>
              <a:t> is a brand rich with equity that our consumers truly understand…</a:t>
            </a:r>
          </a:p>
          <a:p>
            <a:endParaRPr lang="en-GB" dirty="0"/>
          </a:p>
          <a:p>
            <a:r>
              <a:rPr lang="en-GB" dirty="0"/>
              <a:t>We asked consumers to rank a whole range of sweetening products from artificial to natural and you can see here that our unrefined sugar is seen as being the 2</a:t>
            </a:r>
            <a:r>
              <a:rPr lang="en-GB" baseline="30000" dirty="0"/>
              <a:t>nd</a:t>
            </a:r>
            <a:r>
              <a:rPr lang="en-GB" dirty="0"/>
              <a:t> most natural sweetening product you can buy. </a:t>
            </a:r>
          </a:p>
          <a:p>
            <a:r>
              <a:rPr lang="en-GB" dirty="0"/>
              <a:t>Consumers tell us they can taste the difference with our sugars verses our competitor set </a:t>
            </a:r>
          </a:p>
          <a:p>
            <a:r>
              <a:rPr lang="en-GB" dirty="0"/>
              <a:t>And they see us as being the best quality available. </a:t>
            </a:r>
          </a:p>
          <a:p>
            <a:endParaRPr lang="en-GB" dirty="0"/>
          </a:p>
          <a:p>
            <a:r>
              <a:rPr lang="en-GB" dirty="0"/>
              <a:t>These 3 equities are constantly played back to us by consumers whenever we talk to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5A35F-86E3-4933-AF26-C02B7E2C4C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0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1"/>
            <a:ext cx="12192000" cy="646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67" y="4725144"/>
            <a:ext cx="10363200" cy="9361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4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BB5DBB-0402-4F2B-9875-C8B5E337ACC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8670B3-00E0-4464-A1D0-1F98269FD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76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276802" y="102702"/>
            <a:ext cx="8763252" cy="432808"/>
          </a:xfrm>
          <a:prstGeom prst="rect">
            <a:avLst/>
          </a:prstGeom>
        </p:spPr>
        <p:txBody>
          <a:bodyPr vert="horz" lIns="80157" tIns="40079" rIns="80157" bIns="40079"/>
          <a:lstStyle>
            <a:lvl1pPr algn="l">
              <a:defRPr sz="2100" b="1" baseline="0">
                <a:solidFill>
                  <a:srgbClr val="174C15"/>
                </a:solidFill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73551" y="1174156"/>
            <a:ext cx="10813755" cy="4753121"/>
          </a:xfrm>
          <a:prstGeom prst="rect">
            <a:avLst/>
          </a:prstGeom>
        </p:spPr>
        <p:txBody>
          <a:bodyPr vert="horz" lIns="80157" tIns="40079" rIns="80157" bIns="40079"/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en-GB" dirty="0"/>
              <a:t>Click here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1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5AAD-D12B-4DF7-8D02-EF04EDCF9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FDB36-EF92-4298-8F96-A7EFE0762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1F06E-57C4-47D8-BE35-0C389DC5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A8B-DECB-46A1-9AA7-B881957AD403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98679-9094-441F-8B60-6BA4B9D6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D82C7-85D8-4ED5-877A-E28A9354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824-EF4A-4ECA-929A-4AF2B2810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128"/>
            <a:ext cx="12192000" cy="646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548680"/>
            <a:ext cx="7680853" cy="85010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556793"/>
            <a:ext cx="10574965" cy="439248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>
            <a:lvl1pPr>
              <a:defRPr>
                <a:solidFill>
                  <a:srgbClr val="4D2B31"/>
                </a:solidFill>
              </a:defRPr>
            </a:lvl1pPr>
            <a:lvl2pPr>
              <a:defRPr>
                <a:solidFill>
                  <a:srgbClr val="4D2B31"/>
                </a:solidFill>
              </a:defRPr>
            </a:lvl2pPr>
            <a:lvl3pPr>
              <a:defRPr>
                <a:solidFill>
                  <a:srgbClr val="4D2B31"/>
                </a:solidFill>
              </a:defRPr>
            </a:lvl3pPr>
            <a:lvl4pPr>
              <a:defRPr>
                <a:solidFill>
                  <a:srgbClr val="4D2B31"/>
                </a:solidFill>
              </a:defRPr>
            </a:lvl4pPr>
            <a:lvl5pPr>
              <a:defRPr>
                <a:solidFill>
                  <a:srgbClr val="4D2B3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65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BB5DBB-0402-4F2B-9875-C8B5E337ACC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8670B3-00E0-4464-A1D0-1F98269FD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7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128"/>
            <a:ext cx="12192000" cy="646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620688"/>
            <a:ext cx="7968885" cy="106613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435" y="1628801"/>
            <a:ext cx="5192779" cy="439248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>
            <a:lvl1pPr>
              <a:defRPr sz="2800">
                <a:solidFill>
                  <a:srgbClr val="4D2B31"/>
                </a:solidFill>
              </a:defRPr>
            </a:lvl1pPr>
            <a:lvl2pPr>
              <a:defRPr sz="2400">
                <a:solidFill>
                  <a:srgbClr val="4D2B31"/>
                </a:solidFill>
              </a:defRPr>
            </a:lvl2pPr>
            <a:lvl3pPr>
              <a:defRPr sz="2000">
                <a:solidFill>
                  <a:srgbClr val="4D2B31"/>
                </a:solidFill>
              </a:defRPr>
            </a:lvl3pPr>
            <a:lvl4pPr>
              <a:defRPr sz="1800">
                <a:solidFill>
                  <a:srgbClr val="4D2B31"/>
                </a:solidFill>
              </a:defRPr>
            </a:lvl4pPr>
            <a:lvl5pPr>
              <a:defRPr sz="1800">
                <a:solidFill>
                  <a:srgbClr val="4D2B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628801"/>
            <a:ext cx="5288789" cy="439248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>
            <a:lvl1pPr>
              <a:defRPr sz="2800">
                <a:solidFill>
                  <a:srgbClr val="4D2B31"/>
                </a:solidFill>
              </a:defRPr>
            </a:lvl1pPr>
            <a:lvl2pPr>
              <a:defRPr sz="2400">
                <a:solidFill>
                  <a:srgbClr val="4D2B31"/>
                </a:solidFill>
              </a:defRPr>
            </a:lvl2pPr>
            <a:lvl3pPr>
              <a:defRPr sz="2000">
                <a:solidFill>
                  <a:srgbClr val="4D2B31"/>
                </a:solidFill>
              </a:defRPr>
            </a:lvl3pPr>
            <a:lvl4pPr>
              <a:defRPr sz="1800">
                <a:solidFill>
                  <a:srgbClr val="4D2B31"/>
                </a:solidFill>
              </a:defRPr>
            </a:lvl4pPr>
            <a:lvl5pPr>
              <a:defRPr sz="1800">
                <a:solidFill>
                  <a:srgbClr val="4D2B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56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BB5DBB-0402-4F2B-9875-C8B5E337ACC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8670B3-00E0-4464-A1D0-1F98269FD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9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280" y="196128"/>
            <a:ext cx="12192000" cy="646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692696"/>
            <a:ext cx="8832981" cy="93610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31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BB5DBB-0402-4F2B-9875-C8B5E337ACC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8670B3-00E0-4464-A1D0-1F98269FD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BB5DBB-0402-4F2B-9875-C8B5E337ACC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8670B3-00E0-4464-A1D0-1F98269FD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6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BB5DBB-0402-4F2B-9875-C8B5E337ACC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8670B3-00E0-4464-A1D0-1F98269FD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7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Board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405" y="1"/>
            <a:ext cx="12208405" cy="68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9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9.png"/><Relationship Id="rId21" Type="http://schemas.openxmlformats.org/officeDocument/2006/relationships/image" Target="../media/image23.jpeg"/><Relationship Id="rId7" Type="http://schemas.openxmlformats.org/officeDocument/2006/relationships/image" Target="../media/image11.jpeg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24" Type="http://schemas.openxmlformats.org/officeDocument/2006/relationships/chart" Target="../charts/chart3.xml"/><Relationship Id="rId5" Type="http://schemas.openxmlformats.org/officeDocument/2006/relationships/image" Target="../media/image10.png"/><Relationship Id="rId15" Type="http://schemas.openxmlformats.org/officeDocument/2006/relationships/image" Target="../media/image17.jpeg"/><Relationship Id="rId23" Type="http://schemas.openxmlformats.org/officeDocument/2006/relationships/chart" Target="../charts/chart2.xml"/><Relationship Id="rId10" Type="http://schemas.openxmlformats.org/officeDocument/2006/relationships/image" Target="../media/image13.png"/><Relationship Id="rId19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715E-A131-448C-BA8B-A74D3647B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Billington’s MSS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09B64-6AD3-4927-A862-56D70B202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picture containing cake, chocolate, piece, slice&#10;&#10;Description generated with very high confidence">
            <a:extLst>
              <a:ext uri="{FF2B5EF4-FFF2-40B4-BE49-F238E27FC236}">
                <a16:creationId xmlns:a16="http://schemas.microsoft.com/office/drawing/2014/main" id="{50E39ABD-F4F7-4301-854C-2250073D8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r="18667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6CD379-135B-47FF-B765-DBEE8AA5C3E3}"/>
              </a:ext>
            </a:extLst>
          </p:cNvPr>
          <p:cNvSpPr/>
          <p:nvPr/>
        </p:nvSpPr>
        <p:spPr>
          <a:xfrm>
            <a:off x="20" y="4770783"/>
            <a:ext cx="12191980" cy="1355697"/>
          </a:xfrm>
          <a:prstGeom prst="rect">
            <a:avLst/>
          </a:prstGeom>
          <a:solidFill>
            <a:srgbClr val="FCEBE0">
              <a:alpha val="82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0A7DCC-2D8E-45A8-816C-2C0CE1A8DB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2" y="4936054"/>
            <a:ext cx="2519290" cy="1040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846110-CAF3-4EC7-9E81-A755698E1A03}"/>
              </a:ext>
            </a:extLst>
          </p:cNvPr>
          <p:cNvSpPr txBox="1"/>
          <p:nvPr/>
        </p:nvSpPr>
        <p:spPr>
          <a:xfrm>
            <a:off x="3744070" y="4917783"/>
            <a:ext cx="821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/>
              <a:t>Billington’s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9695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5BF78-19E8-4679-9BF1-D16D202E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620688"/>
            <a:ext cx="7968885" cy="1066130"/>
          </a:xfrm>
        </p:spPr>
        <p:txBody>
          <a:bodyPr>
            <a:normAutofit/>
          </a:bodyPr>
          <a:lstStyle/>
          <a:p>
            <a:r>
              <a:rPr lang="en-GB" dirty="0"/>
              <a:t>2018 Great Taste Award Winners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AF5CB-6511-4108-9543-525D8E512B62}"/>
              </a:ext>
            </a:extLst>
          </p:cNvPr>
          <p:cNvSpPr/>
          <p:nvPr/>
        </p:nvSpPr>
        <p:spPr>
          <a:xfrm>
            <a:off x="1007436" y="1628801"/>
            <a:ext cx="4285534" cy="439248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GB" sz="2200" dirty="0">
                <a:solidFill>
                  <a:srgbClr val="4D2B31"/>
                </a:solidFill>
              </a:rPr>
              <a:t> The Great Taste Awards are judged by a panel of 144 foodie experts with the most discerning palates, from chefs to food critics to restauranteurs to buyers and retailers.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GB" sz="2200" dirty="0">
              <a:solidFill>
                <a:srgbClr val="4D2B3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GB" sz="2200" dirty="0">
                <a:solidFill>
                  <a:srgbClr val="4D2B31"/>
                </a:solidFill>
              </a:rPr>
              <a:t>What makes these awards so special is the products are all blind-tasted with a view to finding the most exquisite tasting food and drink.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GB" sz="2200" dirty="0">
              <a:solidFill>
                <a:srgbClr val="4D2B3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GB" sz="2200" dirty="0">
                <a:solidFill>
                  <a:srgbClr val="4D2B31"/>
                </a:solidFill>
              </a:rPr>
              <a:t>As such they are recognised as a stamp of excellence by consumers and in turn help to influence purchase decisions.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43FBD0CA-FE6D-4357-8B0C-9B2E6C268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/>
          <a:stretch/>
        </p:blipFill>
        <p:spPr bwMode="auto">
          <a:xfrm>
            <a:off x="5445370" y="1799530"/>
            <a:ext cx="6622472" cy="40510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D315AA-3C4D-46AC-98EE-4DCB6A120A90}"/>
              </a:ext>
            </a:extLst>
          </p:cNvPr>
          <p:cNvSpPr txBox="1"/>
          <p:nvPr/>
        </p:nvSpPr>
        <p:spPr>
          <a:xfrm>
            <a:off x="7618935" y="6237312"/>
            <a:ext cx="4448907" cy="48570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defRPr sz="2200">
                <a:solidFill>
                  <a:srgbClr val="4D2B31"/>
                </a:solidFill>
              </a:defRPr>
            </a:lvl1pPr>
          </a:lstStyle>
          <a:p>
            <a:r>
              <a:rPr lang="en-GB" dirty="0"/>
              <a:t>Plus more sugars submitted for 2021</a:t>
            </a:r>
          </a:p>
        </p:txBody>
      </p:sp>
    </p:spTree>
    <p:extLst>
      <p:ext uri="{BB962C8B-B14F-4D97-AF65-F5344CB8AC3E}">
        <p14:creationId xmlns:p14="http://schemas.microsoft.com/office/powerpoint/2010/main" val="240280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B6BD-31DC-428A-8E4D-EE114EAA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548680"/>
            <a:ext cx="7680853" cy="850106"/>
          </a:xfrm>
        </p:spPr>
        <p:txBody>
          <a:bodyPr>
            <a:normAutofit/>
          </a:bodyPr>
          <a:lstStyle/>
          <a:p>
            <a:r>
              <a:rPr lang="en-GB" dirty="0"/>
              <a:t>What We Say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D3D92-4E98-43A0-9DA5-0B7F1A36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82" y="1556793"/>
            <a:ext cx="817207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588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059F-7785-4A2E-B94A-581D7E92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Say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76C4B-E9AC-4948-9033-387C2CB8B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416" y="1543416"/>
            <a:ext cx="69056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3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FCCE87E7-1635-47E0-8385-2DF5D3DBDDA7}"/>
              </a:ext>
            </a:extLst>
          </p:cNvPr>
          <p:cNvSpPr txBox="1">
            <a:spLocks/>
          </p:cNvSpPr>
          <p:nvPr/>
        </p:nvSpPr>
        <p:spPr>
          <a:xfrm>
            <a:off x="1007435" y="1422781"/>
            <a:ext cx="10369811" cy="479099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b="1">
                <a:solidFill>
                  <a:srgbClr val="4D2B31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D2B3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D2B3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2B3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2B3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DA0E4-4652-45D4-8B03-ECAB358B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245" y="247274"/>
            <a:ext cx="7110465" cy="936104"/>
          </a:xfrm>
        </p:spPr>
        <p:txBody>
          <a:bodyPr/>
          <a:lstStyle/>
          <a:p>
            <a:r>
              <a:rPr lang="en-GB" sz="3200" dirty="0"/>
              <a:t>And our consumers understand </a:t>
            </a:r>
            <a:r>
              <a:rPr lang="en-GB" sz="3200" dirty="0" err="1"/>
              <a:t>Billington’s</a:t>
            </a:r>
            <a:r>
              <a:rPr lang="en-GB" sz="3200" dirty="0"/>
              <a:t> to be rich with equity…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F8F544A-63FC-4DF0-9BB6-61281493D1CE}"/>
              </a:ext>
            </a:extLst>
          </p:cNvPr>
          <p:cNvGrpSpPr/>
          <p:nvPr/>
        </p:nvGrpSpPr>
        <p:grpSpPr>
          <a:xfrm>
            <a:off x="1924742" y="1986424"/>
            <a:ext cx="8623875" cy="1442576"/>
            <a:chOff x="335164" y="1783759"/>
            <a:chExt cx="8623875" cy="14425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DC19121-DB61-40DF-8385-DDC681AB4115}"/>
                </a:ext>
              </a:extLst>
            </p:cNvPr>
            <p:cNvGrpSpPr/>
            <p:nvPr/>
          </p:nvGrpSpPr>
          <p:grpSpPr>
            <a:xfrm>
              <a:off x="336868" y="1783759"/>
              <a:ext cx="8594628" cy="530509"/>
              <a:chOff x="402678" y="3309825"/>
              <a:chExt cx="11459504" cy="1053429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A0C4C3E-2F5D-45FE-A86B-6FE2BF3EB162}"/>
                  </a:ext>
                </a:extLst>
              </p:cNvPr>
              <p:cNvSpPr/>
              <p:nvPr/>
            </p:nvSpPr>
            <p:spPr>
              <a:xfrm>
                <a:off x="11168499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Honey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7A425B7-68FC-4575-975C-8E9EC64477F2}"/>
                  </a:ext>
                </a:extLst>
              </p:cNvPr>
              <p:cNvSpPr/>
              <p:nvPr/>
            </p:nvSpPr>
            <p:spPr>
              <a:xfrm>
                <a:off x="10399509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Unrefined brown sugar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8B22914-5B6A-425F-BE71-0B1C37E7DD36}"/>
                  </a:ext>
                </a:extLst>
              </p:cNvPr>
              <p:cNvSpPr/>
              <p:nvPr/>
            </p:nvSpPr>
            <p:spPr>
              <a:xfrm>
                <a:off x="9630522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Maple syrup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94AC7F1-AE06-40E7-9CDC-C3DF1A0D6778}"/>
                  </a:ext>
                </a:extLst>
              </p:cNvPr>
              <p:cNvSpPr/>
              <p:nvPr/>
            </p:nvSpPr>
            <p:spPr>
              <a:xfrm>
                <a:off x="8861535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Molasses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253C2AE-332A-4898-8948-15E1BFA99B47}"/>
                  </a:ext>
                </a:extLst>
              </p:cNvPr>
              <p:cNvSpPr/>
              <p:nvPr/>
            </p:nvSpPr>
            <p:spPr>
              <a:xfrm>
                <a:off x="8092548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Demerara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6F18DEF-EF16-40A1-992E-26FB899B4D88}"/>
                  </a:ext>
                </a:extLst>
              </p:cNvPr>
              <p:cNvSpPr/>
              <p:nvPr/>
            </p:nvSpPr>
            <p:spPr>
              <a:xfrm>
                <a:off x="7323561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Date nectar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6CCD0BB-8E77-435F-A03F-D9EEC1405E8C}"/>
                  </a:ext>
                </a:extLst>
              </p:cNvPr>
              <p:cNvSpPr/>
              <p:nvPr/>
            </p:nvSpPr>
            <p:spPr>
              <a:xfrm>
                <a:off x="6554574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Agave nectar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F069542-0D3A-46AD-A692-FCD56879E87A}"/>
                  </a:ext>
                </a:extLst>
              </p:cNvPr>
              <p:cNvSpPr/>
              <p:nvPr/>
            </p:nvSpPr>
            <p:spPr>
              <a:xfrm>
                <a:off x="5785587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Golden gran sugar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9FF7CDE-98A2-43FF-9EA9-ADB51F5D415B}"/>
                  </a:ext>
                </a:extLst>
              </p:cNvPr>
              <p:cNvSpPr/>
              <p:nvPr/>
            </p:nvSpPr>
            <p:spPr>
              <a:xfrm>
                <a:off x="5016600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Golden syrup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8C9EC1A2-B03E-4518-B41E-9FCA9926B14B}"/>
                  </a:ext>
                </a:extLst>
              </p:cNvPr>
              <p:cNvSpPr/>
              <p:nvPr/>
            </p:nvSpPr>
            <p:spPr>
              <a:xfrm>
                <a:off x="4247613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White gran sugar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23C806B-8E95-4192-A737-37D386D4A772}"/>
                  </a:ext>
                </a:extLst>
              </p:cNvPr>
              <p:cNvSpPr/>
              <p:nvPr/>
            </p:nvSpPr>
            <p:spPr>
              <a:xfrm>
                <a:off x="3478626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Refined brown sugar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95CD80F-B8D0-46F6-ACA7-6374B42508F9}"/>
                  </a:ext>
                </a:extLst>
              </p:cNvPr>
              <p:cNvSpPr/>
              <p:nvPr/>
            </p:nvSpPr>
            <p:spPr>
              <a:xfrm>
                <a:off x="2709639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White baking sugar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4075F80-C50B-4EA4-8B58-CAF7B97B735F}"/>
                  </a:ext>
                </a:extLst>
              </p:cNvPr>
              <p:cNvSpPr/>
              <p:nvPr/>
            </p:nvSpPr>
            <p:spPr>
              <a:xfrm>
                <a:off x="402678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Candarel Red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7A9C2CD-A74C-4371-92B6-4DB948FB6391}"/>
                  </a:ext>
                </a:extLst>
              </p:cNvPr>
              <p:cNvSpPr/>
              <p:nvPr/>
            </p:nvSpPr>
            <p:spPr>
              <a:xfrm>
                <a:off x="1171665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900" dirty="0">
                    <a:solidFill>
                      <a:srgbClr val="000000"/>
                    </a:solidFill>
                    <a:latin typeface="Arial"/>
                  </a:rPr>
                  <a:t>Splenda</a:t>
                </a:r>
                <a:endParaRPr lang="en-GB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3AB264F-12E6-4E55-AFD0-BCD409B1124C}"/>
                  </a:ext>
                </a:extLst>
              </p:cNvPr>
              <p:cNvSpPr/>
              <p:nvPr/>
            </p:nvSpPr>
            <p:spPr>
              <a:xfrm>
                <a:off x="1940652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r>
                  <a:rPr lang="en-GB" sz="800" dirty="0">
                    <a:solidFill>
                      <a:srgbClr val="000000"/>
                    </a:solidFill>
                    <a:latin typeface="Arial"/>
                  </a:rPr>
                  <a:t>Stevia sweetener </a:t>
                </a:r>
                <a:r>
                  <a:rPr lang="en-GB" sz="800" dirty="0" err="1">
                    <a:solidFill>
                      <a:srgbClr val="000000"/>
                    </a:solidFill>
                    <a:latin typeface="Arial"/>
                  </a:rPr>
                  <a:t>eg</a:t>
                </a:r>
                <a:r>
                  <a:rPr lang="en-GB" sz="80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GB" sz="800" dirty="0" err="1">
                    <a:solidFill>
                      <a:srgbClr val="000000"/>
                    </a:solidFill>
                    <a:latin typeface="Arial"/>
                  </a:rPr>
                  <a:t>Truvia</a:t>
                </a:r>
                <a:endParaRPr lang="en-GB" sz="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0EF28B9-F53E-4F34-9709-53B7510E0B67}"/>
                </a:ext>
              </a:extLst>
            </p:cNvPr>
            <p:cNvGrpSpPr/>
            <p:nvPr/>
          </p:nvGrpSpPr>
          <p:grpSpPr>
            <a:xfrm>
              <a:off x="335164" y="2397843"/>
              <a:ext cx="8594628" cy="828485"/>
              <a:chOff x="402678" y="3309825"/>
              <a:chExt cx="11459504" cy="1053430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A689CEC-F770-487D-AA75-0308886FBA74}"/>
                  </a:ext>
                </a:extLst>
              </p:cNvPr>
              <p:cNvSpPr/>
              <p:nvPr/>
            </p:nvSpPr>
            <p:spPr>
              <a:xfrm>
                <a:off x="11168499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18AD740-FA23-42C0-BFBD-AD486D11EEAB}"/>
                  </a:ext>
                </a:extLst>
              </p:cNvPr>
              <p:cNvSpPr/>
              <p:nvPr/>
            </p:nvSpPr>
            <p:spPr>
              <a:xfrm>
                <a:off x="10399509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3B75F3D-5C2E-441F-8C26-5ED9F423E916}"/>
                  </a:ext>
                </a:extLst>
              </p:cNvPr>
              <p:cNvSpPr/>
              <p:nvPr/>
            </p:nvSpPr>
            <p:spPr>
              <a:xfrm>
                <a:off x="9630522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54AB9AD-73EF-4515-B447-BBF0DBED1CF6}"/>
                  </a:ext>
                </a:extLst>
              </p:cNvPr>
              <p:cNvSpPr/>
              <p:nvPr/>
            </p:nvSpPr>
            <p:spPr>
              <a:xfrm>
                <a:off x="8861535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1F9B5B2-C607-44C2-BDE0-FF65903C30CA}"/>
                  </a:ext>
                </a:extLst>
              </p:cNvPr>
              <p:cNvSpPr/>
              <p:nvPr/>
            </p:nvSpPr>
            <p:spPr>
              <a:xfrm>
                <a:off x="8092548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3CCDE3C-DD4C-4ECC-85D7-7B8C59BD9CB5}"/>
                  </a:ext>
                </a:extLst>
              </p:cNvPr>
              <p:cNvSpPr/>
              <p:nvPr/>
            </p:nvSpPr>
            <p:spPr>
              <a:xfrm>
                <a:off x="7323561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3E1C3B4-8B8F-4A59-87A8-71C9C20F0802}"/>
                  </a:ext>
                </a:extLst>
              </p:cNvPr>
              <p:cNvSpPr/>
              <p:nvPr/>
            </p:nvSpPr>
            <p:spPr>
              <a:xfrm>
                <a:off x="6554574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23AA67A-C3B0-46BD-9335-AF8B2D7BB5CC}"/>
                  </a:ext>
                </a:extLst>
              </p:cNvPr>
              <p:cNvSpPr/>
              <p:nvPr/>
            </p:nvSpPr>
            <p:spPr>
              <a:xfrm>
                <a:off x="5785587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6252133-EDDA-49A9-97F9-7A8E691A55CF}"/>
                  </a:ext>
                </a:extLst>
              </p:cNvPr>
              <p:cNvSpPr/>
              <p:nvPr/>
            </p:nvSpPr>
            <p:spPr>
              <a:xfrm>
                <a:off x="5016600" y="3309826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C16823D-09E5-42BF-BF49-10FDB56D7D69}"/>
                  </a:ext>
                </a:extLst>
              </p:cNvPr>
              <p:cNvSpPr/>
              <p:nvPr/>
            </p:nvSpPr>
            <p:spPr>
              <a:xfrm>
                <a:off x="4247613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C76CEBC-D461-40CF-9510-ABAB52C325B4}"/>
                  </a:ext>
                </a:extLst>
              </p:cNvPr>
              <p:cNvSpPr/>
              <p:nvPr/>
            </p:nvSpPr>
            <p:spPr>
              <a:xfrm>
                <a:off x="3478626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1604A55-9863-4118-964A-00412D1C0FBF}"/>
                  </a:ext>
                </a:extLst>
              </p:cNvPr>
              <p:cNvSpPr/>
              <p:nvPr/>
            </p:nvSpPr>
            <p:spPr>
              <a:xfrm>
                <a:off x="2709639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C9B2440-54B9-4493-9215-ACBBD964F035}"/>
                  </a:ext>
                </a:extLst>
              </p:cNvPr>
              <p:cNvSpPr/>
              <p:nvPr/>
            </p:nvSpPr>
            <p:spPr>
              <a:xfrm>
                <a:off x="402678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F3406F5-3D94-45CC-A525-6171940BCC22}"/>
                  </a:ext>
                </a:extLst>
              </p:cNvPr>
              <p:cNvSpPr/>
              <p:nvPr/>
            </p:nvSpPr>
            <p:spPr>
              <a:xfrm>
                <a:off x="1171665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C7744D4-E8A2-4DBE-A5A9-D07C8FD7FD78}"/>
                  </a:ext>
                </a:extLst>
              </p:cNvPr>
              <p:cNvSpPr/>
              <p:nvPr/>
            </p:nvSpPr>
            <p:spPr>
              <a:xfrm>
                <a:off x="1940652" y="3309825"/>
                <a:ext cx="693683" cy="10534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84" name="Picture 46" descr="Image result for canderel red">
              <a:extLst>
                <a:ext uri="{FF2B5EF4-FFF2-40B4-BE49-F238E27FC236}">
                  <a16:creationId xmlns:a16="http://schemas.microsoft.com/office/drawing/2014/main" id="{F4ACDDDB-F6CF-44FB-9CE9-2B73DE43A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475" l="0" r="100000">
                          <a14:foregroundMark x1="44521" y1="60714" x2="44521" y2="60714"/>
                          <a14:foregroundMark x1="50913" y1="33718" x2="50913" y2="33718"/>
                          <a14:foregroundMark x1="44977" y1="95798" x2="44977" y2="95798"/>
                          <a14:foregroundMark x1="42694" y1="98004" x2="42694" y2="98004"/>
                          <a14:foregroundMark x1="31507" y1="96954" x2="31507" y2="96954"/>
                          <a14:foregroundMark x1="22831" y1="96008" x2="22831" y2="96008"/>
                          <a14:foregroundMark x1="13470" y1="94013" x2="13470" y2="94013"/>
                          <a14:foregroundMark x1="6849" y1="92437" x2="6849" y2="924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35" y="2421837"/>
              <a:ext cx="273155" cy="79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4" descr="Image result for splenda tub">
              <a:extLst>
                <a:ext uri="{FF2B5EF4-FFF2-40B4-BE49-F238E27FC236}">
                  <a16:creationId xmlns:a16="http://schemas.microsoft.com/office/drawing/2014/main" id="{4246643D-6D9D-45EC-A5CE-1F88129E3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0" b="98667" l="1167" r="97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63" y="2443103"/>
              <a:ext cx="554014" cy="738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14E7126-5E32-4CAF-9AAF-6E9434A5D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00" t="7926" r="18226" b="11810"/>
            <a:stretch/>
          </p:blipFill>
          <p:spPr>
            <a:xfrm>
              <a:off x="1546677" y="2548166"/>
              <a:ext cx="386255" cy="636841"/>
            </a:xfrm>
            <a:prstGeom prst="rect">
              <a:avLst/>
            </a:prstGeom>
          </p:spPr>
        </p:pic>
        <p:pic>
          <p:nvPicPr>
            <p:cNvPr id="87" name="Picture 38" descr="Image result for whitworths sugar">
              <a:extLst>
                <a:ext uri="{FF2B5EF4-FFF2-40B4-BE49-F238E27FC236}">
                  <a16:creationId xmlns:a16="http://schemas.microsoft.com/office/drawing/2014/main" id="{8977802A-C451-4EC8-AE38-3B9CF4385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67" l="1667" r="90521">
                          <a14:backgroundMark x1="31042" y1="1458" x2="31042" y2="1458"/>
                          <a14:backgroundMark x1="38542" y1="1042" x2="38542" y2="1042"/>
                          <a14:backgroundMark x1="50521" y1="1250" x2="50521" y2="1250"/>
                          <a14:backgroundMark x1="60417" y1="1042" x2="60417" y2="1042"/>
                          <a14:backgroundMark x1="71458" y1="1250" x2="71458" y2="1250"/>
                          <a14:backgroundMark x1="73646" y1="1250" x2="73646" y2="1250"/>
                          <a14:backgroundMark x1="67396" y1="1458" x2="67396" y2="1458"/>
                          <a14:backgroundMark x1="67396" y1="1458" x2="67396" y2="1458"/>
                          <a14:backgroundMark x1="69375" y1="1458" x2="69375" y2="1458"/>
                          <a14:backgroundMark x1="63438" y1="1563" x2="63438" y2="1563"/>
                          <a14:backgroundMark x1="64688" y1="1771" x2="64688" y2="1771"/>
                          <a14:backgroundMark x1="57292" y1="1771" x2="57292" y2="1771"/>
                          <a14:backgroundMark x1="52708" y1="1250" x2="52708" y2="1250"/>
                          <a14:backgroundMark x1="44896" y1="1042" x2="44896" y2="1042"/>
                          <a14:backgroundMark x1="48333" y1="1042" x2="48333" y2="1042"/>
                          <a14:backgroundMark x1="41354" y1="1563" x2="41354" y2="1563"/>
                          <a14:backgroundMark x1="37396" y1="1563" x2="37396" y2="1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021" y="2432469"/>
              <a:ext cx="573207" cy="76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1B7CD5B-73D5-4E68-9A72-F2F22F44E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3" t="2617" r="19387"/>
            <a:stretch/>
          </p:blipFill>
          <p:spPr>
            <a:xfrm>
              <a:off x="2721176" y="2421891"/>
              <a:ext cx="378372" cy="791382"/>
            </a:xfrm>
            <a:prstGeom prst="rect">
              <a:avLst/>
            </a:prstGeom>
          </p:spPr>
        </p:pic>
        <p:pic>
          <p:nvPicPr>
            <p:cNvPr id="89" name="Picture 26" descr="Granulated Sugar 1Kg">
              <a:extLst>
                <a:ext uri="{FF2B5EF4-FFF2-40B4-BE49-F238E27FC236}">
                  <a16:creationId xmlns:a16="http://schemas.microsoft.com/office/drawing/2014/main" id="{709B6169-E151-4294-81A3-DA964160B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85" b="99259" l="5741" r="93519">
                          <a14:foregroundMark x1="20370" y1="67963" x2="20370" y2="67963"/>
                          <a14:foregroundMark x1="20370" y1="44074" x2="20370" y2="44074"/>
                          <a14:foregroundMark x1="19815" y1="42222" x2="19815" y2="42222"/>
                          <a14:foregroundMark x1="20370" y1="40556" x2="20370" y2="4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699" y="2405889"/>
              <a:ext cx="604767" cy="806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0" descr="Image result for golden syrup">
              <a:extLst>
                <a:ext uri="{FF2B5EF4-FFF2-40B4-BE49-F238E27FC236}">
                  <a16:creationId xmlns:a16="http://schemas.microsoft.com/office/drawing/2014/main" id="{07B4C550-D024-4017-91FB-B7FEC732A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550" y="2448421"/>
              <a:ext cx="542317" cy="723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0843F26-C74E-483F-BCAF-9D102C339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5" t="2471" r="18429"/>
            <a:stretch/>
          </p:blipFill>
          <p:spPr>
            <a:xfrm>
              <a:off x="4455391" y="2421837"/>
              <a:ext cx="378373" cy="800616"/>
            </a:xfrm>
            <a:prstGeom prst="rect">
              <a:avLst/>
            </a:prstGeom>
          </p:spPr>
        </p:pic>
        <p:pic>
          <p:nvPicPr>
            <p:cNvPr id="92" name="Picture 16" descr="https://www.ocado.com/productImages/343/34328011_0_640x640.jpg?identifier=e8f99eebe7e92b15bfcd40d298b2d46d">
              <a:extLst>
                <a:ext uri="{FF2B5EF4-FFF2-40B4-BE49-F238E27FC236}">
                  <a16:creationId xmlns:a16="http://schemas.microsoft.com/office/drawing/2014/main" id="{77C6E92C-78F2-4160-BC67-F8F8E70D8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976" y="2405889"/>
              <a:ext cx="603141" cy="804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4" descr="Image result for beloved date nectar">
              <a:extLst>
                <a:ext uri="{FF2B5EF4-FFF2-40B4-BE49-F238E27FC236}">
                  <a16:creationId xmlns:a16="http://schemas.microsoft.com/office/drawing/2014/main" id="{26F250B2-6D24-481B-B678-CEDE77303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221" y="2427155"/>
              <a:ext cx="571501" cy="76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7BB7153-6B30-4B7F-8A23-F611B6C0E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422" y="2453272"/>
              <a:ext cx="328552" cy="773063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F145D614-E08E-496D-A30B-CF2EF0497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2" t="4442" r="11759" b="9810"/>
            <a:stretch/>
          </p:blipFill>
          <p:spPr>
            <a:xfrm>
              <a:off x="6763781" y="2474494"/>
              <a:ext cx="354724" cy="710507"/>
            </a:xfrm>
            <a:prstGeom prst="rect">
              <a:avLst/>
            </a:prstGeom>
          </p:spPr>
        </p:pic>
        <p:pic>
          <p:nvPicPr>
            <p:cNvPr id="96" name="Picture 50" descr="https://www.ocado.com/productImages/727/72785011_0_640x640.jpg?identifier=73e23b4fa905d590b80b33959018408b">
              <a:extLst>
                <a:ext uri="{FF2B5EF4-FFF2-40B4-BE49-F238E27FC236}">
                  <a16:creationId xmlns:a16="http://schemas.microsoft.com/office/drawing/2014/main" id="{14790F55-A7E6-4307-B578-B8648FD32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607" y="2419166"/>
              <a:ext cx="602465" cy="803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2D5C580-BE8D-48D2-B897-3196D3DC5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9" t="529" r="16364"/>
            <a:stretch/>
          </p:blipFill>
          <p:spPr>
            <a:xfrm>
              <a:off x="7862418" y="2405889"/>
              <a:ext cx="445238" cy="816564"/>
            </a:xfrm>
            <a:prstGeom prst="rect">
              <a:avLst/>
            </a:prstGeom>
          </p:spPr>
        </p:pic>
        <p:pic>
          <p:nvPicPr>
            <p:cNvPr id="98" name="Picture 4" descr="Rowse Squeezy Clear Honey 340G">
              <a:extLst>
                <a:ext uri="{FF2B5EF4-FFF2-40B4-BE49-F238E27FC236}">
                  <a16:creationId xmlns:a16="http://schemas.microsoft.com/office/drawing/2014/main" id="{8B3CD5BF-904F-465F-9F96-585CC0298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597" y="2405889"/>
              <a:ext cx="583442" cy="777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AFB1EC3-FA15-4A72-8954-995D7A9CF1CD}"/>
              </a:ext>
            </a:extLst>
          </p:cNvPr>
          <p:cNvGrpSpPr/>
          <p:nvPr/>
        </p:nvGrpSpPr>
        <p:grpSpPr>
          <a:xfrm>
            <a:off x="1661149" y="3509350"/>
            <a:ext cx="8964491" cy="369332"/>
            <a:chOff x="239348" y="3897437"/>
            <a:chExt cx="11952655" cy="369332"/>
          </a:xfrm>
        </p:grpSpPr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12AE92DD-A196-4347-A3B1-CE4B8E992199}"/>
                </a:ext>
              </a:extLst>
            </p:cNvPr>
            <p:cNvCxnSpPr/>
            <p:nvPr/>
          </p:nvCxnSpPr>
          <p:spPr>
            <a:xfrm>
              <a:off x="1793882" y="4107299"/>
              <a:ext cx="869548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694E1BF-028D-4238-9B05-F8AD81FC66CF}"/>
                </a:ext>
              </a:extLst>
            </p:cNvPr>
            <p:cNvSpPr txBox="1"/>
            <p:nvPr/>
          </p:nvSpPr>
          <p:spPr>
            <a:xfrm>
              <a:off x="239348" y="3897437"/>
              <a:ext cx="1554533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defTabSz="914300"/>
              <a:r>
                <a:rPr lang="en-GB" b="1" dirty="0">
                  <a:solidFill>
                    <a:srgbClr val="000000"/>
                  </a:solidFill>
                  <a:latin typeface="Arial"/>
                </a:rPr>
                <a:t>Artificial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ED51488-AE45-4F7F-A7C9-00117A74D9F2}"/>
                </a:ext>
              </a:extLst>
            </p:cNvPr>
            <p:cNvSpPr txBox="1"/>
            <p:nvPr/>
          </p:nvSpPr>
          <p:spPr>
            <a:xfrm>
              <a:off x="10764422" y="3897437"/>
              <a:ext cx="1427581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 defTabSz="914300"/>
              <a:r>
                <a:rPr lang="en-GB" b="1" dirty="0">
                  <a:solidFill>
                    <a:srgbClr val="000000"/>
                  </a:solidFill>
                  <a:latin typeface="Arial"/>
                </a:rPr>
                <a:t>Natural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80BD5E78-AFBA-4225-B609-2B58AEC53328}"/>
              </a:ext>
            </a:extLst>
          </p:cNvPr>
          <p:cNvSpPr txBox="1"/>
          <p:nvPr/>
        </p:nvSpPr>
        <p:spPr>
          <a:xfrm>
            <a:off x="1862240" y="1620689"/>
            <a:ext cx="473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Nidex" panose="02000506080000020004" pitchFamily="50" charset="0"/>
              </a:rPr>
              <a:t>Ranking sweetening products from artificial to natural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64F2D5EC-04AC-4E94-88F7-B7684F36ED04}"/>
              </a:ext>
            </a:extLst>
          </p:cNvPr>
          <p:cNvSpPr/>
          <p:nvPr/>
        </p:nvSpPr>
        <p:spPr>
          <a:xfrm>
            <a:off x="1571395" y="1608627"/>
            <a:ext cx="9054245" cy="2409684"/>
          </a:xfrm>
          <a:prstGeom prst="roundRect">
            <a:avLst/>
          </a:prstGeom>
          <a:noFill/>
          <a:ln>
            <a:solidFill>
              <a:srgbClr val="522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A840F4AF-39AD-4A76-B9CF-D5106FB69DD4}"/>
              </a:ext>
            </a:extLst>
          </p:cNvPr>
          <p:cNvSpPr/>
          <p:nvPr/>
        </p:nvSpPr>
        <p:spPr>
          <a:xfrm>
            <a:off x="9348662" y="1608627"/>
            <a:ext cx="691884" cy="20385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8" name="Picture Placeholder 5">
            <a:extLst>
              <a:ext uri="{FF2B5EF4-FFF2-40B4-BE49-F238E27FC236}">
                <a16:creationId xmlns:a16="http://schemas.microsoft.com/office/drawing/2014/main" id="{0FA6C6D3-E216-491B-B6F2-F4D0758845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386267"/>
              </p:ext>
            </p:extLst>
          </p:nvPr>
        </p:nvGraphicFramePr>
        <p:xfrm>
          <a:off x="1480889" y="4039014"/>
          <a:ext cx="3558646" cy="217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39" name="Oval 138">
            <a:extLst>
              <a:ext uri="{FF2B5EF4-FFF2-40B4-BE49-F238E27FC236}">
                <a16:creationId xmlns:a16="http://schemas.microsoft.com/office/drawing/2014/main" id="{348D923F-9DF5-48A4-87F7-3E91591A6BA0}"/>
              </a:ext>
            </a:extLst>
          </p:cNvPr>
          <p:cNvSpPr/>
          <p:nvPr/>
        </p:nvSpPr>
        <p:spPr>
          <a:xfrm>
            <a:off x="2198814" y="4455780"/>
            <a:ext cx="560663" cy="10837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CFF6DEC3-01A4-4221-B619-7A5A7C597452}"/>
              </a:ext>
            </a:extLst>
          </p:cNvPr>
          <p:cNvSpPr/>
          <p:nvPr/>
        </p:nvSpPr>
        <p:spPr>
          <a:xfrm>
            <a:off x="1325206" y="4046061"/>
            <a:ext cx="3815494" cy="1969133"/>
          </a:xfrm>
          <a:prstGeom prst="roundRect">
            <a:avLst/>
          </a:prstGeom>
          <a:noFill/>
          <a:ln>
            <a:solidFill>
              <a:srgbClr val="522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08CEFA9-0799-40EE-BF98-B7389C06F706}"/>
              </a:ext>
            </a:extLst>
          </p:cNvPr>
          <p:cNvSpPr txBox="1"/>
          <p:nvPr/>
        </p:nvSpPr>
        <p:spPr>
          <a:xfrm>
            <a:off x="-62124" y="6695782"/>
            <a:ext cx="3222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TNS Awareness Survey 1250 Online Respondents </a:t>
            </a:r>
          </a:p>
        </p:txBody>
      </p:sp>
      <p:sp>
        <p:nvSpPr>
          <p:cNvPr id="153" name="Text Placeholder 9">
            <a:extLst>
              <a:ext uri="{FF2B5EF4-FFF2-40B4-BE49-F238E27FC236}">
                <a16:creationId xmlns:a16="http://schemas.microsoft.com/office/drawing/2014/main" id="{EF8CA2A1-D1E2-4A24-8B85-085AA7935984}"/>
              </a:ext>
            </a:extLst>
          </p:cNvPr>
          <p:cNvSpPr txBox="1">
            <a:spLocks/>
          </p:cNvSpPr>
          <p:nvPr/>
        </p:nvSpPr>
        <p:spPr>
          <a:xfrm>
            <a:off x="6297940" y="3817139"/>
            <a:ext cx="3481027" cy="217503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-480432" algn="l" defTabSz="9143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Font typeface="Georgia" panose="02040502050405020303" pitchFamily="18" charset="0"/>
              <a:buChar char="–"/>
              <a:tabLst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26" indent="-285726" algn="l" defTabSz="914300" rtl="0" eaLnBrk="1" latinLnBrk="0" hangingPunct="1">
              <a:lnSpc>
                <a:spcPct val="100000"/>
              </a:lnSpc>
              <a:spcBef>
                <a:spcPts val="0"/>
              </a:spcBef>
              <a:buFont typeface="Georgia" panose="02040502050405020303" pitchFamily="18" charset="0"/>
              <a:buChar char="―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58" indent="-380958" algn="l" defTabSz="914300" rtl="0" eaLnBrk="1" latinLnBrk="0" hangingPunct="1">
              <a:lnSpc>
                <a:spcPct val="100000"/>
              </a:lnSpc>
              <a:spcBef>
                <a:spcPts val="756"/>
              </a:spcBef>
              <a:buFont typeface=".AppleSystemUIFont" charset="0"/>
              <a:buChar char="—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0958" indent="-380958" algn="l" defTabSz="914300" rtl="0" eaLnBrk="1" latinLnBrk="0" hangingPunct="1">
              <a:lnSpc>
                <a:spcPct val="100000"/>
              </a:lnSpc>
              <a:spcBef>
                <a:spcPts val="756"/>
              </a:spcBef>
              <a:buFont typeface=".AppleSystemUIFont" charset="0"/>
              <a:buChar char="—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6" indent="-228575" algn="l" defTabSz="9143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7" indent="-228575" algn="l" defTabSz="9143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27" indent="-228575" algn="l" defTabSz="9143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77" indent="-228575" algn="l" defTabSz="9143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-480432" algn="l" defTabSz="9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Georgia" panose="02040502050405020303" pitchFamily="18" charset="0"/>
              <a:buChar char="–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 associations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9AA06B1F-3D7B-4786-B826-CF7B7E8745E4}"/>
              </a:ext>
            </a:extLst>
          </p:cNvPr>
          <p:cNvSpPr/>
          <p:nvPr/>
        </p:nvSpPr>
        <p:spPr>
          <a:xfrm>
            <a:off x="5195218" y="4054937"/>
            <a:ext cx="5743158" cy="1969133"/>
          </a:xfrm>
          <a:prstGeom prst="roundRect">
            <a:avLst/>
          </a:prstGeom>
          <a:noFill/>
          <a:ln>
            <a:solidFill>
              <a:srgbClr val="522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1" name="Table 160">
            <a:extLst>
              <a:ext uri="{FF2B5EF4-FFF2-40B4-BE49-F238E27FC236}">
                <a16:creationId xmlns:a16="http://schemas.microsoft.com/office/drawing/2014/main" id="{4266B3AA-751A-4DB2-84F7-5A057FC0A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02780"/>
              </p:ext>
            </p:extLst>
          </p:nvPr>
        </p:nvGraphicFramePr>
        <p:xfrm>
          <a:off x="8315533" y="4693782"/>
          <a:ext cx="1557757" cy="842060"/>
        </p:xfrm>
        <a:graphic>
          <a:graphicData uri="http://schemas.openxmlformats.org/drawingml/2006/table">
            <a:tbl>
              <a:tblPr/>
              <a:tblGrid>
                <a:gridCol w="1557757">
                  <a:extLst>
                    <a:ext uri="{9D8B030D-6E8A-4147-A177-3AD203B41FA5}">
                      <a16:colId xmlns:a16="http://schemas.microsoft.com/office/drawing/2014/main" val="4275865206"/>
                    </a:ext>
                  </a:extLst>
                </a:gridCol>
              </a:tblGrid>
              <a:tr h="2185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Best quality available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200789"/>
                  </a:ext>
                </a:extLst>
              </a:tr>
              <a:tr h="4049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Made with finest ingredients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730601"/>
                  </a:ext>
                </a:extLst>
              </a:tr>
              <a:tr h="2185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Not overly processed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181688"/>
                  </a:ext>
                </a:extLst>
              </a:tr>
            </a:tbl>
          </a:graphicData>
        </a:graphic>
      </p:graphicFrame>
      <p:graphicFrame>
        <p:nvGraphicFramePr>
          <p:cNvPr id="162" name="Chart 161">
            <a:extLst>
              <a:ext uri="{FF2B5EF4-FFF2-40B4-BE49-F238E27FC236}">
                <a16:creationId xmlns:a16="http://schemas.microsoft.com/office/drawing/2014/main" id="{D0EFE661-1414-470F-810C-5FCF5A153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223535"/>
              </p:ext>
            </p:extLst>
          </p:nvPr>
        </p:nvGraphicFramePr>
        <p:xfrm>
          <a:off x="9918383" y="4531342"/>
          <a:ext cx="1213312" cy="104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63" name="Oval 162">
            <a:extLst>
              <a:ext uri="{FF2B5EF4-FFF2-40B4-BE49-F238E27FC236}">
                <a16:creationId xmlns:a16="http://schemas.microsoft.com/office/drawing/2014/main" id="{446D781E-AA0A-4663-AEE4-1A4114AF786E}"/>
              </a:ext>
            </a:extLst>
          </p:cNvPr>
          <p:cNvSpPr/>
          <p:nvPr/>
        </p:nvSpPr>
        <p:spPr>
          <a:xfrm>
            <a:off x="8107169" y="4531416"/>
            <a:ext cx="2970623" cy="4583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Footer Placeholder 7">
            <a:extLst>
              <a:ext uri="{FF2B5EF4-FFF2-40B4-BE49-F238E27FC236}">
                <a16:creationId xmlns:a16="http://schemas.microsoft.com/office/drawing/2014/main" id="{48F52549-9596-4077-A7BE-1707A35CC344}"/>
              </a:ext>
            </a:extLst>
          </p:cNvPr>
          <p:cNvSpPr txBox="1">
            <a:spLocks/>
          </p:cNvSpPr>
          <p:nvPr/>
        </p:nvSpPr>
        <p:spPr>
          <a:xfrm>
            <a:off x="10090297" y="6595285"/>
            <a:ext cx="2781264" cy="229167"/>
          </a:xfrm>
          <a:prstGeom prst="rect">
            <a:avLst/>
          </a:prstGeom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baseline="0">
                <a:solidFill>
                  <a:srgbClr val="41191D"/>
                </a:solidFill>
                <a:latin typeface="Futura Bold"/>
                <a:ea typeface="+mn-ea"/>
                <a:cs typeface="Futura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50" dirty="0">
                <a:solidFill>
                  <a:schemeClr val="bg1"/>
                </a:solidFill>
                <a:latin typeface="+mn-lt"/>
              </a:rPr>
              <a:t>Incite / Silver Spoon U&amp;A 2016</a:t>
            </a:r>
          </a:p>
        </p:txBody>
      </p:sp>
      <p:graphicFrame>
        <p:nvGraphicFramePr>
          <p:cNvPr id="165" name="Chart 164">
            <a:extLst>
              <a:ext uri="{FF2B5EF4-FFF2-40B4-BE49-F238E27FC236}">
                <a16:creationId xmlns:a16="http://schemas.microsoft.com/office/drawing/2014/main" id="{6A2B5579-84BC-4325-9699-B9C376A91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060734"/>
              </p:ext>
            </p:extLst>
          </p:nvPr>
        </p:nvGraphicFramePr>
        <p:xfrm>
          <a:off x="6617512" y="4594100"/>
          <a:ext cx="1173910" cy="104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66" name="Table 165">
            <a:extLst>
              <a:ext uri="{FF2B5EF4-FFF2-40B4-BE49-F238E27FC236}">
                <a16:creationId xmlns:a16="http://schemas.microsoft.com/office/drawing/2014/main" id="{3335BB85-A8AB-48C3-A70F-0E55F8953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11460"/>
              </p:ext>
            </p:extLst>
          </p:nvPr>
        </p:nvGraphicFramePr>
        <p:xfrm>
          <a:off x="5245305" y="4598829"/>
          <a:ext cx="1431858" cy="950814"/>
        </p:xfrm>
        <a:graphic>
          <a:graphicData uri="http://schemas.openxmlformats.org/drawingml/2006/table">
            <a:tbl>
              <a:tblPr/>
              <a:tblGrid>
                <a:gridCol w="1431858">
                  <a:extLst>
                    <a:ext uri="{9D8B030D-6E8A-4147-A177-3AD203B41FA5}">
                      <a16:colId xmlns:a16="http://schemas.microsoft.com/office/drawing/2014/main" val="4275865206"/>
                    </a:ext>
                  </a:extLst>
                </a:gridCol>
              </a:tblGrid>
              <a:tr h="2612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Well known / trusted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200789"/>
                  </a:ext>
                </a:extLst>
              </a:tr>
              <a:tr h="3448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Suitable for a wide range of uses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730601"/>
                  </a:ext>
                </a:extLst>
              </a:tr>
              <a:tr h="3448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Enhance the flavour of what it's added to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181688"/>
                  </a:ext>
                </a:extLst>
              </a:tr>
            </a:tbl>
          </a:graphicData>
        </a:graphic>
      </p:graphicFrame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A7AD5C7-3401-42AC-9B8C-4338C24EE853}"/>
              </a:ext>
            </a:extLst>
          </p:cNvPr>
          <p:cNvGrpSpPr/>
          <p:nvPr/>
        </p:nvGrpSpPr>
        <p:grpSpPr>
          <a:xfrm>
            <a:off x="7592068" y="4650284"/>
            <a:ext cx="396262" cy="899359"/>
            <a:chOff x="7569201" y="4586522"/>
            <a:chExt cx="396263" cy="899359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B427042-FD51-4D94-951C-95AC99EB7ACF}"/>
                </a:ext>
              </a:extLst>
            </p:cNvPr>
            <p:cNvSpPr txBox="1"/>
            <p:nvPr/>
          </p:nvSpPr>
          <p:spPr>
            <a:xfrm>
              <a:off x="7569201" y="4586522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00"/>
              <a:r>
                <a:rPr lang="en-GB" sz="1000" b="1" dirty="0">
                  <a:solidFill>
                    <a:srgbClr val="000000"/>
                  </a:solidFill>
                  <a:latin typeface="Arial"/>
                </a:rPr>
                <a:t>142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346AB11A-C873-442C-872D-9C6BA1C93C5F}"/>
                </a:ext>
              </a:extLst>
            </p:cNvPr>
            <p:cNvSpPr txBox="1"/>
            <p:nvPr/>
          </p:nvSpPr>
          <p:spPr>
            <a:xfrm>
              <a:off x="7569201" y="4913093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00"/>
              <a:r>
                <a:rPr lang="en-GB" sz="1000" b="1" dirty="0">
                  <a:solidFill>
                    <a:srgbClr val="000000"/>
                  </a:solidFill>
                  <a:latin typeface="Arial"/>
                </a:rPr>
                <a:t>110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2559CC72-F9BE-4FF3-A843-B48861D1D724}"/>
                </a:ext>
              </a:extLst>
            </p:cNvPr>
            <p:cNvSpPr txBox="1"/>
            <p:nvPr/>
          </p:nvSpPr>
          <p:spPr>
            <a:xfrm>
              <a:off x="7569201" y="5239660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00"/>
              <a:r>
                <a:rPr lang="en-GB" sz="1000" b="1" dirty="0">
                  <a:solidFill>
                    <a:srgbClr val="000000"/>
                  </a:solidFill>
                  <a:latin typeface="Arial"/>
                </a:rPr>
                <a:t>121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755470"/>
      </p:ext>
    </p:extLst>
  </p:cSld>
  <p:clrMapOvr>
    <a:masterClrMapping/>
  </p:clrMapOvr>
</p:sld>
</file>

<file path=ppt/theme/theme1.xml><?xml version="1.0" encoding="utf-8"?>
<a:theme xmlns:a="http://schemas.openxmlformats.org/drawingml/2006/main" name="Billington's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cite">
    <a:dk1>
      <a:srgbClr val="000000"/>
    </a:dk1>
    <a:lt1>
      <a:srgbClr val="E6E6E6"/>
    </a:lt1>
    <a:dk2>
      <a:srgbClr val="D2D2D2"/>
    </a:dk2>
    <a:lt2>
      <a:srgbClr val="5A5A5A"/>
    </a:lt2>
    <a:accent1>
      <a:srgbClr val="5A96FF"/>
    </a:accent1>
    <a:accent2>
      <a:srgbClr val="F46EBC"/>
    </a:accent2>
    <a:accent3>
      <a:srgbClr val="FF5F47"/>
    </a:accent3>
    <a:accent4>
      <a:srgbClr val="FFD232"/>
    </a:accent4>
    <a:accent5>
      <a:srgbClr val="73D8D6"/>
    </a:accent5>
    <a:accent6>
      <a:srgbClr val="00D461"/>
    </a:accent6>
    <a:hlink>
      <a:srgbClr val="000000"/>
    </a:hlink>
    <a:folHlink>
      <a:srgbClr val="000000"/>
    </a:folHlink>
  </a:clrScheme>
  <a:fontScheme name="Incite Test1">
    <a:majorFont>
      <a:latin typeface="Arial"/>
      <a:ea typeface=""/>
      <a:cs typeface=""/>
    </a:majorFont>
    <a:minorFont>
      <a:latin typeface="Georgi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ncite">
    <a:dk1>
      <a:srgbClr val="000000"/>
    </a:dk1>
    <a:lt1>
      <a:srgbClr val="E6E6E6"/>
    </a:lt1>
    <a:dk2>
      <a:srgbClr val="D2D2D2"/>
    </a:dk2>
    <a:lt2>
      <a:srgbClr val="5A5A5A"/>
    </a:lt2>
    <a:accent1>
      <a:srgbClr val="5A96FF"/>
    </a:accent1>
    <a:accent2>
      <a:srgbClr val="F46EBC"/>
    </a:accent2>
    <a:accent3>
      <a:srgbClr val="FF5F47"/>
    </a:accent3>
    <a:accent4>
      <a:srgbClr val="FFD232"/>
    </a:accent4>
    <a:accent5>
      <a:srgbClr val="73D8D6"/>
    </a:accent5>
    <a:accent6>
      <a:srgbClr val="00D461"/>
    </a:accent6>
    <a:hlink>
      <a:srgbClr val="000000"/>
    </a:hlink>
    <a:folHlink>
      <a:srgbClr val="000000"/>
    </a:folHlink>
  </a:clrScheme>
  <a:fontScheme name="Incite Test1">
    <a:majorFont>
      <a:latin typeface="Arial"/>
      <a:ea typeface=""/>
      <a:cs typeface=""/>
    </a:majorFont>
    <a:minorFont>
      <a:latin typeface="Georgi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E1022C0E1D1488165AD469CF49FDC" ma:contentTypeVersion="11" ma:contentTypeDescription="Create a new document." ma:contentTypeScope="" ma:versionID="860f6f508eb063b787b91543d764b163">
  <xsd:schema xmlns:xsd="http://www.w3.org/2001/XMLSchema" xmlns:xs="http://www.w3.org/2001/XMLSchema" xmlns:p="http://schemas.microsoft.com/office/2006/metadata/properties" xmlns:ns3="98578465-bda9-44f0-a440-0fa4013bbbc5" xmlns:ns4="d6a890d7-b28e-4d0f-8a36-005ca8a7abfa" targetNamespace="http://schemas.microsoft.com/office/2006/metadata/properties" ma:root="true" ma:fieldsID="5cb538dec44d2d49b8ddc905b3204607" ns3:_="" ns4:_="">
    <xsd:import namespace="98578465-bda9-44f0-a440-0fa4013bbbc5"/>
    <xsd:import namespace="d6a890d7-b28e-4d0f-8a36-005ca8a7ab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78465-bda9-44f0-a440-0fa4013bb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890d7-b28e-4d0f-8a36-005ca8a7abf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98A834-7F35-4FB3-BD11-9F2135EFE315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6a890d7-b28e-4d0f-8a36-005ca8a7abfa"/>
    <ds:schemaRef ds:uri="98578465-bda9-44f0-a440-0fa4013bbbc5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0CBC7E-105B-4C1C-A973-01CAE9C511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47C637-2B71-4239-B09E-D584167C0D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578465-bda9-44f0-a440-0fa4013bbbc5"/>
    <ds:schemaRef ds:uri="d6a890d7-b28e-4d0f-8a36-005ca8a7ab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302</Words>
  <Application>Microsoft Office PowerPoint</Application>
  <PresentationFormat>Widescreen</PresentationFormat>
  <Paragraphs>52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Nidex</vt:lpstr>
      <vt:lpstr>Billington's Template 2</vt:lpstr>
      <vt:lpstr>Billington’s MSS Meeting</vt:lpstr>
      <vt:lpstr>2018 Great Taste Award Winners</vt:lpstr>
      <vt:lpstr>What We Say</vt:lpstr>
      <vt:lpstr>What We Say</vt:lpstr>
      <vt:lpstr>And our consumers understand Billington’s to be rich with equity…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Billington’s MSS Meeting</dc:title>
  <dc:creator>Waterfield, Leah</dc:creator>
  <cp:lastModifiedBy>Sebastien Giraud</cp:lastModifiedBy>
  <cp:revision>2</cp:revision>
  <dcterms:created xsi:type="dcterms:W3CDTF">2021-03-30T12:12:46Z</dcterms:created>
  <dcterms:modified xsi:type="dcterms:W3CDTF">2021-08-10T06:23:14Z</dcterms:modified>
</cp:coreProperties>
</file>