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5.xml" ContentType="application/vnd.openxmlformats-officedocument.themeOverride+xml"/>
  <Override PartName="/ppt/theme/themeOverride6.xml" ContentType="application/vnd.openxmlformats-officedocument.themeOverr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3"/>
  </p:notesMasterIdLst>
  <p:sldIdLst>
    <p:sldId id="3308" r:id="rId5"/>
    <p:sldId id="3317" r:id="rId6"/>
    <p:sldId id="3316" r:id="rId7"/>
    <p:sldId id="945" r:id="rId8"/>
    <p:sldId id="382" r:id="rId9"/>
    <p:sldId id="3295" r:id="rId10"/>
    <p:sldId id="3294" r:id="rId11"/>
    <p:sldId id="378"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D4155A3-3F66-46F8-A909-E71646EFF57A}">
          <p14:sldIdLst/>
        </p14:section>
        <p14:section name="Sugar Cane &amp; Billis" id="{BB88D0DF-0294-4706-889E-EA3D07556C00}">
          <p14:sldIdLst>
            <p14:sldId id="3308"/>
            <p14:sldId id="3317"/>
            <p14:sldId id="3316"/>
            <p14:sldId id="945"/>
            <p14:sldId id="382"/>
            <p14:sldId id="3295"/>
            <p14:sldId id="3294"/>
            <p14:sldId id="37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909" autoAdjust="0"/>
  </p:normalViewPr>
  <p:slideViewPr>
    <p:cSldViewPr snapToGrid="0">
      <p:cViewPr varScale="1">
        <p:scale>
          <a:sx n="72" d="100"/>
          <a:sy n="72" d="100"/>
        </p:scale>
        <p:origin x="456"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image" Target="../media/image10.png"/><Relationship Id="rId1" Type="http://schemas.openxmlformats.org/officeDocument/2006/relationships/image" Target="../media/image9.png"/><Relationship Id="rId4" Type="http://schemas.openxmlformats.org/officeDocument/2006/relationships/image" Target="../media/image1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image" Target="../media/image10.png"/><Relationship Id="rId1" Type="http://schemas.openxmlformats.org/officeDocument/2006/relationships/image" Target="../media/image9.png"/><Relationship Id="rId4"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702AC8-E8F4-4A3F-9CC0-B93B135D9C32}" type="doc">
      <dgm:prSet loTypeId="urn:microsoft.com/office/officeart/2005/8/layout/pList2" loCatId="list" qsTypeId="urn:microsoft.com/office/officeart/2005/8/quickstyle/simple1" qsCatId="simple" csTypeId="urn:microsoft.com/office/officeart/2005/8/colors/colorful4" csCatId="colorful" phldr="1"/>
      <dgm:spPr/>
    </dgm:pt>
    <dgm:pt modelId="{A7218C97-5FC6-4FAA-9A85-588B0D080857}">
      <dgm:prSet phldrT="[Text]"/>
      <dgm:spPr/>
      <dgm:t>
        <a:bodyPr/>
        <a:lstStyle/>
        <a:p>
          <a:r>
            <a:rPr lang="en-GB" dirty="0"/>
            <a:t>People &amp; Communities</a:t>
          </a:r>
        </a:p>
      </dgm:t>
    </dgm:pt>
    <dgm:pt modelId="{24483AB4-70F7-47D9-A2EF-ECBC48F2C88C}" type="parTrans" cxnId="{76114F8B-1D61-41D5-A99D-3C3AC12E2490}">
      <dgm:prSet/>
      <dgm:spPr/>
      <dgm:t>
        <a:bodyPr/>
        <a:lstStyle/>
        <a:p>
          <a:endParaRPr lang="en-GB"/>
        </a:p>
      </dgm:t>
    </dgm:pt>
    <dgm:pt modelId="{2387C9FD-F4C9-46E0-A27D-D0155BE0F634}" type="sibTrans" cxnId="{76114F8B-1D61-41D5-A99D-3C3AC12E2490}">
      <dgm:prSet/>
      <dgm:spPr/>
      <dgm:t>
        <a:bodyPr/>
        <a:lstStyle/>
        <a:p>
          <a:endParaRPr lang="en-GB"/>
        </a:p>
      </dgm:t>
    </dgm:pt>
    <dgm:pt modelId="{1F3DC48C-4C45-4679-9BBE-2749665E9EC6}">
      <dgm:prSet phldrT="[Text]"/>
      <dgm:spPr/>
      <dgm:t>
        <a:bodyPr/>
        <a:lstStyle/>
        <a:p>
          <a:r>
            <a:rPr lang="en-GB" dirty="0"/>
            <a:t>Unrefined Sugars</a:t>
          </a:r>
        </a:p>
      </dgm:t>
    </dgm:pt>
    <dgm:pt modelId="{EBB60BFD-EE88-4A80-8C34-DD62535E36C6}" type="parTrans" cxnId="{1346DADE-B2E9-4064-8A91-ED1C8AD3B9E1}">
      <dgm:prSet/>
      <dgm:spPr/>
      <dgm:t>
        <a:bodyPr/>
        <a:lstStyle/>
        <a:p>
          <a:endParaRPr lang="en-GB"/>
        </a:p>
      </dgm:t>
    </dgm:pt>
    <dgm:pt modelId="{807679A0-A2B5-40B2-A7E8-B6EE5344D2FC}" type="sibTrans" cxnId="{1346DADE-B2E9-4064-8A91-ED1C8AD3B9E1}">
      <dgm:prSet/>
      <dgm:spPr/>
      <dgm:t>
        <a:bodyPr/>
        <a:lstStyle/>
        <a:p>
          <a:endParaRPr lang="en-GB"/>
        </a:p>
      </dgm:t>
    </dgm:pt>
    <dgm:pt modelId="{03E30209-5532-47B3-A12B-F3F1B866D60B}">
      <dgm:prSet phldrT="[Text]"/>
      <dgm:spPr/>
      <dgm:t>
        <a:bodyPr/>
        <a:lstStyle/>
        <a:p>
          <a:r>
            <a:rPr lang="en-GB" dirty="0"/>
            <a:t>Virtually Zero Waste</a:t>
          </a:r>
        </a:p>
      </dgm:t>
    </dgm:pt>
    <dgm:pt modelId="{BCFC7223-4898-4AF5-8458-E6059F3D714B}" type="parTrans" cxnId="{32A3FD08-26A7-48E0-A1B1-4ED380FC24E8}">
      <dgm:prSet/>
      <dgm:spPr/>
      <dgm:t>
        <a:bodyPr/>
        <a:lstStyle/>
        <a:p>
          <a:endParaRPr lang="en-GB"/>
        </a:p>
      </dgm:t>
    </dgm:pt>
    <dgm:pt modelId="{BEAC5D66-5CEE-4678-A059-5199C34E1452}" type="sibTrans" cxnId="{32A3FD08-26A7-48E0-A1B1-4ED380FC24E8}">
      <dgm:prSet/>
      <dgm:spPr/>
      <dgm:t>
        <a:bodyPr/>
        <a:lstStyle/>
        <a:p>
          <a:endParaRPr lang="en-GB"/>
        </a:p>
      </dgm:t>
    </dgm:pt>
    <dgm:pt modelId="{A2CF2BB7-50FA-45D5-AC9C-FC55714FE061}">
      <dgm:prSet phldrT="[Text]"/>
      <dgm:spPr/>
      <dgm:t>
        <a:bodyPr/>
        <a:lstStyle/>
        <a:p>
          <a:r>
            <a:rPr lang="en-GB" dirty="0"/>
            <a:t>Sustainable Packaging</a:t>
          </a:r>
        </a:p>
      </dgm:t>
    </dgm:pt>
    <dgm:pt modelId="{BCF86E51-932F-4039-9D90-6792BFB337F0}" type="parTrans" cxnId="{27F3D120-2496-4F1E-B6E6-32464999CA7B}">
      <dgm:prSet/>
      <dgm:spPr/>
      <dgm:t>
        <a:bodyPr/>
        <a:lstStyle/>
        <a:p>
          <a:endParaRPr lang="en-GB"/>
        </a:p>
      </dgm:t>
    </dgm:pt>
    <dgm:pt modelId="{7CA6DE34-7A62-40D8-BCDC-52761FF84E8E}" type="sibTrans" cxnId="{27F3D120-2496-4F1E-B6E6-32464999CA7B}">
      <dgm:prSet/>
      <dgm:spPr/>
      <dgm:t>
        <a:bodyPr/>
        <a:lstStyle/>
        <a:p>
          <a:endParaRPr lang="en-GB"/>
        </a:p>
      </dgm:t>
    </dgm:pt>
    <dgm:pt modelId="{25E18A70-4CA1-4E30-BB56-202463456EA2}">
      <dgm:prSet phldrT="[Text]"/>
      <dgm:spPr/>
      <dgm:t>
        <a:bodyPr/>
        <a:lstStyle/>
        <a:p>
          <a:r>
            <a:rPr lang="en-GB" dirty="0"/>
            <a:t>Produced at source in Mauritius</a:t>
          </a:r>
        </a:p>
      </dgm:t>
    </dgm:pt>
    <dgm:pt modelId="{D2960E43-14AF-4CE6-AF7C-B5B35D467AD6}" type="parTrans" cxnId="{50A6C4CD-2DBB-4DA3-861B-5AA692F84282}">
      <dgm:prSet/>
      <dgm:spPr/>
      <dgm:t>
        <a:bodyPr/>
        <a:lstStyle/>
        <a:p>
          <a:endParaRPr lang="en-GB"/>
        </a:p>
      </dgm:t>
    </dgm:pt>
    <dgm:pt modelId="{5FFF554D-8E0A-4BE3-B242-411D2D412DE5}" type="sibTrans" cxnId="{50A6C4CD-2DBB-4DA3-861B-5AA692F84282}">
      <dgm:prSet/>
      <dgm:spPr/>
      <dgm:t>
        <a:bodyPr/>
        <a:lstStyle/>
        <a:p>
          <a:endParaRPr lang="en-GB"/>
        </a:p>
      </dgm:t>
    </dgm:pt>
    <dgm:pt modelId="{F21DB63E-8354-43F6-9881-2E6F8BA79914}">
      <dgm:prSet phldrT="[Text]"/>
      <dgm:spPr/>
      <dgm:t>
        <a:bodyPr/>
        <a:lstStyle/>
        <a:p>
          <a:r>
            <a:rPr lang="en-GB" dirty="0"/>
            <a:t>Ensured equitable returns throughout supply chain</a:t>
          </a:r>
        </a:p>
      </dgm:t>
    </dgm:pt>
    <dgm:pt modelId="{A20D11E8-C161-4F49-9BB0-A4EA9898371B}" type="parTrans" cxnId="{220FC918-E116-402F-91FB-810A99EAA451}">
      <dgm:prSet/>
      <dgm:spPr/>
      <dgm:t>
        <a:bodyPr/>
        <a:lstStyle/>
        <a:p>
          <a:endParaRPr lang="en-GB"/>
        </a:p>
      </dgm:t>
    </dgm:pt>
    <dgm:pt modelId="{3CCACEC9-0773-44E8-8B45-FF012BB67975}" type="sibTrans" cxnId="{220FC918-E116-402F-91FB-810A99EAA451}">
      <dgm:prSet/>
      <dgm:spPr/>
      <dgm:t>
        <a:bodyPr/>
        <a:lstStyle/>
        <a:p>
          <a:endParaRPr lang="en-GB"/>
        </a:p>
      </dgm:t>
    </dgm:pt>
    <dgm:pt modelId="{BEC27C49-C55E-495D-9171-1E9F4935B153}">
      <dgm:prSet phldrT="[Text]"/>
      <dgm:spPr/>
      <dgm:t>
        <a:bodyPr/>
        <a:lstStyle/>
        <a:p>
          <a:r>
            <a:rPr lang="en-GB" dirty="0"/>
            <a:t>Simply and minimally processed</a:t>
          </a:r>
        </a:p>
      </dgm:t>
    </dgm:pt>
    <dgm:pt modelId="{E982E7B4-C1D2-43FE-BA90-305A30083A3E}" type="parTrans" cxnId="{8FB260D5-2160-4F54-B03C-7C49E8D355FB}">
      <dgm:prSet/>
      <dgm:spPr/>
      <dgm:t>
        <a:bodyPr/>
        <a:lstStyle/>
        <a:p>
          <a:endParaRPr lang="en-GB"/>
        </a:p>
      </dgm:t>
    </dgm:pt>
    <dgm:pt modelId="{864F17FF-17F3-4673-9462-9E7507669132}" type="sibTrans" cxnId="{8FB260D5-2160-4F54-B03C-7C49E8D355FB}">
      <dgm:prSet/>
      <dgm:spPr/>
      <dgm:t>
        <a:bodyPr/>
        <a:lstStyle/>
        <a:p>
          <a:endParaRPr lang="en-GB"/>
        </a:p>
      </dgm:t>
    </dgm:pt>
    <dgm:pt modelId="{783FCD7D-7418-4556-AFCC-53A39C950A29}">
      <dgm:prSet phldrT="[Text]"/>
      <dgm:spPr/>
      <dgm:t>
        <a:bodyPr/>
        <a:lstStyle/>
        <a:p>
          <a:r>
            <a:rPr lang="en-GB" dirty="0"/>
            <a:t>Locking in, rather than refining out, the natural molasses</a:t>
          </a:r>
        </a:p>
      </dgm:t>
    </dgm:pt>
    <dgm:pt modelId="{5EE8B3D5-ED1A-4960-B5F4-4110FE94B8EA}" type="parTrans" cxnId="{716F498C-B718-4444-9242-D9C81CD0E931}">
      <dgm:prSet/>
      <dgm:spPr/>
      <dgm:t>
        <a:bodyPr/>
        <a:lstStyle/>
        <a:p>
          <a:endParaRPr lang="en-GB"/>
        </a:p>
      </dgm:t>
    </dgm:pt>
    <dgm:pt modelId="{120FFFF2-D2CA-45B3-BAB1-140DF8830376}" type="sibTrans" cxnId="{716F498C-B718-4444-9242-D9C81CD0E931}">
      <dgm:prSet/>
      <dgm:spPr/>
      <dgm:t>
        <a:bodyPr/>
        <a:lstStyle/>
        <a:p>
          <a:endParaRPr lang="en-GB"/>
        </a:p>
      </dgm:t>
    </dgm:pt>
    <dgm:pt modelId="{54EFC93B-D70F-4794-941E-9843E7BC070F}">
      <dgm:prSet phldrT="[Text]"/>
      <dgm:spPr/>
      <dgm:t>
        <a:bodyPr/>
        <a:lstStyle/>
        <a:p>
          <a:r>
            <a:rPr lang="en-GB" dirty="0"/>
            <a:t>Steam, water and by-products are reused  by the mills to power the factory</a:t>
          </a:r>
        </a:p>
      </dgm:t>
    </dgm:pt>
    <dgm:pt modelId="{380413B9-ACBE-4162-AAC3-7A2E4B309957}" type="parTrans" cxnId="{D1AD5CFF-4079-42C7-A49B-4BD11141C408}">
      <dgm:prSet/>
      <dgm:spPr/>
      <dgm:t>
        <a:bodyPr/>
        <a:lstStyle/>
        <a:p>
          <a:endParaRPr lang="en-GB"/>
        </a:p>
      </dgm:t>
    </dgm:pt>
    <dgm:pt modelId="{57C41318-0B50-44CD-A250-694C5F134A7E}" type="sibTrans" cxnId="{D1AD5CFF-4079-42C7-A49B-4BD11141C408}">
      <dgm:prSet/>
      <dgm:spPr/>
      <dgm:t>
        <a:bodyPr/>
        <a:lstStyle/>
        <a:p>
          <a:endParaRPr lang="en-GB"/>
        </a:p>
      </dgm:t>
    </dgm:pt>
    <dgm:pt modelId="{6D87D99D-C07E-4DEC-A508-9351C35D88B0}">
      <dgm:prSet/>
      <dgm:spPr/>
      <dgm:t>
        <a:bodyPr/>
        <a:lstStyle/>
        <a:p>
          <a:r>
            <a:rPr lang="en-GB" dirty="0"/>
            <a:t>Signatories of the plastic pact</a:t>
          </a:r>
        </a:p>
      </dgm:t>
    </dgm:pt>
    <dgm:pt modelId="{38FABB5A-CEB1-4E69-8292-6ED90539CAFF}" type="parTrans" cxnId="{53DCEC74-F360-479A-9A2E-AD5F9ED09E2B}">
      <dgm:prSet/>
      <dgm:spPr/>
      <dgm:t>
        <a:bodyPr/>
        <a:lstStyle/>
        <a:p>
          <a:endParaRPr lang="en-GB"/>
        </a:p>
      </dgm:t>
    </dgm:pt>
    <dgm:pt modelId="{0B1B66F0-1A68-4009-BB68-BFC55155AFF8}" type="sibTrans" cxnId="{53DCEC74-F360-479A-9A2E-AD5F9ED09E2B}">
      <dgm:prSet/>
      <dgm:spPr/>
      <dgm:t>
        <a:bodyPr/>
        <a:lstStyle/>
        <a:p>
          <a:endParaRPr lang="en-GB"/>
        </a:p>
      </dgm:t>
    </dgm:pt>
    <dgm:pt modelId="{5A514EA1-749B-4F41-A27F-752E3B2CF4A7}">
      <dgm:prSet/>
      <dgm:spPr/>
      <dgm:t>
        <a:bodyPr/>
        <a:lstStyle/>
        <a:p>
          <a:r>
            <a:rPr lang="en-GB" dirty="0"/>
            <a:t>Plans to move plastics to recyclable </a:t>
          </a:r>
          <a:r>
            <a:rPr lang="en-GB" dirty="0" err="1"/>
            <a:t>monofilm</a:t>
          </a:r>
          <a:endParaRPr lang="en-GB" dirty="0"/>
        </a:p>
      </dgm:t>
    </dgm:pt>
    <dgm:pt modelId="{07F1C3C2-F416-4D8C-B1D7-820759EA04E5}" type="parTrans" cxnId="{607ACC5B-97B6-48DB-A167-C80ECC863303}">
      <dgm:prSet/>
      <dgm:spPr/>
      <dgm:t>
        <a:bodyPr/>
        <a:lstStyle/>
        <a:p>
          <a:endParaRPr lang="en-GB"/>
        </a:p>
      </dgm:t>
    </dgm:pt>
    <dgm:pt modelId="{94E31C24-8241-43A9-9A37-9948977A3976}" type="sibTrans" cxnId="{607ACC5B-97B6-48DB-A167-C80ECC863303}">
      <dgm:prSet/>
      <dgm:spPr/>
      <dgm:t>
        <a:bodyPr/>
        <a:lstStyle/>
        <a:p>
          <a:endParaRPr lang="en-GB"/>
        </a:p>
      </dgm:t>
    </dgm:pt>
    <dgm:pt modelId="{00CEACB6-B2B1-4008-9F17-6BDEF7AA0C59}">
      <dgm:prSet phldrT="[Text]"/>
      <dgm:spPr/>
      <dgm:t>
        <a:bodyPr/>
        <a:lstStyle/>
        <a:p>
          <a:endParaRPr lang="en-GB" dirty="0"/>
        </a:p>
      </dgm:t>
    </dgm:pt>
    <dgm:pt modelId="{F8BC7DC3-36D9-4C06-8014-2A2CCA003EF2}" type="parTrans" cxnId="{746B8D73-5298-4494-AA32-6C526BB0EC03}">
      <dgm:prSet/>
      <dgm:spPr/>
      <dgm:t>
        <a:bodyPr/>
        <a:lstStyle/>
        <a:p>
          <a:endParaRPr lang="en-GB"/>
        </a:p>
      </dgm:t>
    </dgm:pt>
    <dgm:pt modelId="{4C92B215-8B27-47DE-90D0-986546259ECB}" type="sibTrans" cxnId="{746B8D73-5298-4494-AA32-6C526BB0EC03}">
      <dgm:prSet/>
      <dgm:spPr/>
      <dgm:t>
        <a:bodyPr/>
        <a:lstStyle/>
        <a:p>
          <a:endParaRPr lang="en-GB"/>
        </a:p>
      </dgm:t>
    </dgm:pt>
    <dgm:pt modelId="{A1D2C7AB-0517-4A01-B30F-F83CC2522D69}">
      <dgm:prSet phldrT="[Text]"/>
      <dgm:spPr/>
      <dgm:t>
        <a:bodyPr/>
        <a:lstStyle/>
        <a:p>
          <a:endParaRPr lang="en-GB" dirty="0"/>
        </a:p>
      </dgm:t>
    </dgm:pt>
    <dgm:pt modelId="{9D079878-6101-4D34-9E88-4DB2C209E96F}" type="parTrans" cxnId="{46DE41BA-EF20-4600-9ECF-891930CC9543}">
      <dgm:prSet/>
      <dgm:spPr/>
      <dgm:t>
        <a:bodyPr/>
        <a:lstStyle/>
        <a:p>
          <a:endParaRPr lang="en-GB"/>
        </a:p>
      </dgm:t>
    </dgm:pt>
    <dgm:pt modelId="{1E07C18F-31B3-4D9B-8DAA-4C05310B76DD}" type="sibTrans" cxnId="{46DE41BA-EF20-4600-9ECF-891930CC9543}">
      <dgm:prSet/>
      <dgm:spPr/>
      <dgm:t>
        <a:bodyPr/>
        <a:lstStyle/>
        <a:p>
          <a:endParaRPr lang="en-GB"/>
        </a:p>
      </dgm:t>
    </dgm:pt>
    <dgm:pt modelId="{092DC3A3-752C-4F50-B773-B02AF0147730}" type="pres">
      <dgm:prSet presAssocID="{E8702AC8-E8F4-4A3F-9CC0-B93B135D9C32}" presName="Name0" presStyleCnt="0">
        <dgm:presLayoutVars>
          <dgm:dir/>
          <dgm:resizeHandles val="exact"/>
        </dgm:presLayoutVars>
      </dgm:prSet>
      <dgm:spPr/>
    </dgm:pt>
    <dgm:pt modelId="{0E504EE0-6728-402A-BDCF-AADDABA201C4}" type="pres">
      <dgm:prSet presAssocID="{E8702AC8-E8F4-4A3F-9CC0-B93B135D9C32}" presName="bkgdShp" presStyleLbl="alignAccFollowNode1" presStyleIdx="0" presStyleCnt="1"/>
      <dgm:spPr/>
    </dgm:pt>
    <dgm:pt modelId="{833EA463-3B4A-498D-9C9E-9CD43FFCA3A2}" type="pres">
      <dgm:prSet presAssocID="{E8702AC8-E8F4-4A3F-9CC0-B93B135D9C32}" presName="linComp" presStyleCnt="0"/>
      <dgm:spPr/>
    </dgm:pt>
    <dgm:pt modelId="{5A854717-B9E2-4843-9380-FDE7369A714E}" type="pres">
      <dgm:prSet presAssocID="{A7218C97-5FC6-4FAA-9A85-588B0D080857}" presName="compNode" presStyleCnt="0"/>
      <dgm:spPr/>
    </dgm:pt>
    <dgm:pt modelId="{D0AC9F56-D4B8-419E-A5C7-6C119C5A6492}" type="pres">
      <dgm:prSet presAssocID="{A7218C97-5FC6-4FAA-9A85-588B0D080857}" presName="node" presStyleLbl="node1" presStyleIdx="0" presStyleCnt="4" custLinFactNeighborX="-1819" custLinFactNeighborY="-393">
        <dgm:presLayoutVars>
          <dgm:bulletEnabled val="1"/>
        </dgm:presLayoutVars>
      </dgm:prSet>
      <dgm:spPr/>
    </dgm:pt>
    <dgm:pt modelId="{EBC48E55-7F55-4AF9-ADB0-DBC5DD26CC1C}" type="pres">
      <dgm:prSet presAssocID="{A7218C97-5FC6-4FAA-9A85-588B0D080857}" presName="invisiNode" presStyleLbl="node1" presStyleIdx="0" presStyleCnt="4"/>
      <dgm:spPr/>
    </dgm:pt>
    <dgm:pt modelId="{AE50A577-341F-427D-A518-3879FE517914}" type="pres">
      <dgm:prSet presAssocID="{A7218C97-5FC6-4FAA-9A85-588B0D080857}"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345B9E7B-C756-4FD1-B4C5-15D6DB99DB99}" type="pres">
      <dgm:prSet presAssocID="{2387C9FD-F4C9-46E0-A27D-D0155BE0F634}" presName="sibTrans" presStyleLbl="sibTrans2D1" presStyleIdx="0" presStyleCnt="0"/>
      <dgm:spPr/>
    </dgm:pt>
    <dgm:pt modelId="{C0DD82D1-6172-43EE-8472-D9B785A1F694}" type="pres">
      <dgm:prSet presAssocID="{1F3DC48C-4C45-4679-9BBE-2749665E9EC6}" presName="compNode" presStyleCnt="0"/>
      <dgm:spPr/>
    </dgm:pt>
    <dgm:pt modelId="{39F18862-E570-4A62-9380-79FE32F89A72}" type="pres">
      <dgm:prSet presAssocID="{1F3DC48C-4C45-4679-9BBE-2749665E9EC6}" presName="node" presStyleLbl="node1" presStyleIdx="1" presStyleCnt="4">
        <dgm:presLayoutVars>
          <dgm:bulletEnabled val="1"/>
        </dgm:presLayoutVars>
      </dgm:prSet>
      <dgm:spPr/>
    </dgm:pt>
    <dgm:pt modelId="{1D50D795-6E23-478B-AAE8-D11C097B0F5E}" type="pres">
      <dgm:prSet presAssocID="{1F3DC48C-4C45-4679-9BBE-2749665E9EC6}" presName="invisiNode" presStyleLbl="node1" presStyleIdx="1" presStyleCnt="4"/>
      <dgm:spPr/>
    </dgm:pt>
    <dgm:pt modelId="{5B396774-E665-4A15-8115-8E0BFB155CF5}" type="pres">
      <dgm:prSet presAssocID="{1F3DC48C-4C45-4679-9BBE-2749665E9EC6}" presName="imagNode"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18000" r="-18000"/>
          </a:stretch>
        </a:blipFill>
      </dgm:spPr>
    </dgm:pt>
    <dgm:pt modelId="{32A8AD2F-4318-4D5B-9010-C7A0EC5C386E}" type="pres">
      <dgm:prSet presAssocID="{807679A0-A2B5-40B2-A7E8-B6EE5344D2FC}" presName="sibTrans" presStyleLbl="sibTrans2D1" presStyleIdx="0" presStyleCnt="0"/>
      <dgm:spPr/>
    </dgm:pt>
    <dgm:pt modelId="{AA54738C-579A-408F-A0D2-B271765BA539}" type="pres">
      <dgm:prSet presAssocID="{03E30209-5532-47B3-A12B-F3F1B866D60B}" presName="compNode" presStyleCnt="0"/>
      <dgm:spPr/>
    </dgm:pt>
    <dgm:pt modelId="{429BA0A9-A9B3-4E57-9B66-D47091E07787}" type="pres">
      <dgm:prSet presAssocID="{03E30209-5532-47B3-A12B-F3F1B866D60B}" presName="node" presStyleLbl="node1" presStyleIdx="2" presStyleCnt="4">
        <dgm:presLayoutVars>
          <dgm:bulletEnabled val="1"/>
        </dgm:presLayoutVars>
      </dgm:prSet>
      <dgm:spPr/>
    </dgm:pt>
    <dgm:pt modelId="{7F0094A0-51A5-4B98-9BFD-7E13C501D311}" type="pres">
      <dgm:prSet presAssocID="{03E30209-5532-47B3-A12B-F3F1B866D60B}" presName="invisiNode" presStyleLbl="node1" presStyleIdx="2" presStyleCnt="4"/>
      <dgm:spPr/>
    </dgm:pt>
    <dgm:pt modelId="{D087104F-5E83-4626-B1FF-1A69591B4289}" type="pres">
      <dgm:prSet presAssocID="{03E30209-5532-47B3-A12B-F3F1B866D60B}" presName="imagNode"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dgm:spPr>
    </dgm:pt>
    <dgm:pt modelId="{0FADA8C7-C16C-4F21-A7D5-DD55FC766023}" type="pres">
      <dgm:prSet presAssocID="{BEAC5D66-5CEE-4678-A059-5199C34E1452}" presName="sibTrans" presStyleLbl="sibTrans2D1" presStyleIdx="0" presStyleCnt="0"/>
      <dgm:spPr/>
    </dgm:pt>
    <dgm:pt modelId="{38A85C76-3FF6-49CC-BC41-604F732F67A8}" type="pres">
      <dgm:prSet presAssocID="{A2CF2BB7-50FA-45D5-AC9C-FC55714FE061}" presName="compNode" presStyleCnt="0"/>
      <dgm:spPr/>
    </dgm:pt>
    <dgm:pt modelId="{1A084DCE-F6A3-4D9F-8AF0-0A47F350688F}" type="pres">
      <dgm:prSet presAssocID="{A2CF2BB7-50FA-45D5-AC9C-FC55714FE061}" presName="node" presStyleLbl="node1" presStyleIdx="3" presStyleCnt="4">
        <dgm:presLayoutVars>
          <dgm:bulletEnabled val="1"/>
        </dgm:presLayoutVars>
      </dgm:prSet>
      <dgm:spPr/>
    </dgm:pt>
    <dgm:pt modelId="{6A38B7B2-826D-4492-90F4-E44D22D1FA79}" type="pres">
      <dgm:prSet presAssocID="{A2CF2BB7-50FA-45D5-AC9C-FC55714FE061}" presName="invisiNode" presStyleLbl="node1" presStyleIdx="3" presStyleCnt="4"/>
      <dgm:spPr/>
    </dgm:pt>
    <dgm:pt modelId="{8C4217D1-6D9B-4B14-874C-48227286FB97}" type="pres">
      <dgm:prSet presAssocID="{A2CF2BB7-50FA-45D5-AC9C-FC55714FE061}" presName="imagNode"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t="-1000" b="-1000"/>
          </a:stretch>
        </a:blipFill>
      </dgm:spPr>
    </dgm:pt>
  </dgm:ptLst>
  <dgm:cxnLst>
    <dgm:cxn modelId="{061DEA06-5AD1-45C7-AE80-589DDDA68A55}" type="presOf" srcId="{54EFC93B-D70F-4794-941E-9843E7BC070F}" destId="{429BA0A9-A9B3-4E57-9B66-D47091E07787}" srcOrd="0" destOrd="1" presId="urn:microsoft.com/office/officeart/2005/8/layout/pList2"/>
    <dgm:cxn modelId="{32A3FD08-26A7-48E0-A1B1-4ED380FC24E8}" srcId="{E8702AC8-E8F4-4A3F-9CC0-B93B135D9C32}" destId="{03E30209-5532-47B3-A12B-F3F1B866D60B}" srcOrd="2" destOrd="0" parTransId="{BCFC7223-4898-4AF5-8458-E6059F3D714B}" sibTransId="{BEAC5D66-5CEE-4678-A059-5199C34E1452}"/>
    <dgm:cxn modelId="{8599A70A-3BE3-4089-89AC-D0D4FC335DB1}" type="presOf" srcId="{25E18A70-4CA1-4E30-BB56-202463456EA2}" destId="{D0AC9F56-D4B8-419E-A5C7-6C119C5A6492}" srcOrd="0" destOrd="1" presId="urn:microsoft.com/office/officeart/2005/8/layout/pList2"/>
    <dgm:cxn modelId="{220FC918-E116-402F-91FB-810A99EAA451}" srcId="{A7218C97-5FC6-4FAA-9A85-588B0D080857}" destId="{F21DB63E-8354-43F6-9881-2E6F8BA79914}" srcOrd="2" destOrd="0" parTransId="{A20D11E8-C161-4F49-9BB0-A4EA9898371B}" sibTransId="{3CCACEC9-0773-44E8-8B45-FF012BB67975}"/>
    <dgm:cxn modelId="{27F3D120-2496-4F1E-B6E6-32464999CA7B}" srcId="{E8702AC8-E8F4-4A3F-9CC0-B93B135D9C32}" destId="{A2CF2BB7-50FA-45D5-AC9C-FC55714FE061}" srcOrd="3" destOrd="0" parTransId="{BCF86E51-932F-4039-9D90-6792BFB337F0}" sibTransId="{7CA6DE34-7A62-40D8-BCDC-52761FF84E8E}"/>
    <dgm:cxn modelId="{CFF7D62E-1C27-419D-8B0D-770D7B1D3E8E}" type="presOf" srcId="{1F3DC48C-4C45-4679-9BBE-2749665E9EC6}" destId="{39F18862-E570-4A62-9380-79FE32F89A72}" srcOrd="0" destOrd="0" presId="urn:microsoft.com/office/officeart/2005/8/layout/pList2"/>
    <dgm:cxn modelId="{64487D35-07FD-4089-BF60-3848CC30D444}" type="presOf" srcId="{E8702AC8-E8F4-4A3F-9CC0-B93B135D9C32}" destId="{092DC3A3-752C-4F50-B773-B02AF0147730}" srcOrd="0" destOrd="0" presId="urn:microsoft.com/office/officeart/2005/8/layout/pList2"/>
    <dgm:cxn modelId="{07B19C36-7A45-4208-8E18-EDC4AFA07DEE}" type="presOf" srcId="{783FCD7D-7418-4556-AFCC-53A39C950A29}" destId="{39F18862-E570-4A62-9380-79FE32F89A72}" srcOrd="0" destOrd="3" presId="urn:microsoft.com/office/officeart/2005/8/layout/pList2"/>
    <dgm:cxn modelId="{607ACC5B-97B6-48DB-A167-C80ECC863303}" srcId="{A2CF2BB7-50FA-45D5-AC9C-FC55714FE061}" destId="{5A514EA1-749B-4F41-A27F-752E3B2CF4A7}" srcOrd="1" destOrd="0" parTransId="{07F1C3C2-F416-4D8C-B1D7-820759EA04E5}" sibTransId="{94E31C24-8241-43A9-9A37-9948977A3976}"/>
    <dgm:cxn modelId="{0E09615E-6554-47D3-8534-FAFCD8209C4E}" type="presOf" srcId="{807679A0-A2B5-40B2-A7E8-B6EE5344D2FC}" destId="{32A8AD2F-4318-4D5B-9010-C7A0EC5C386E}" srcOrd="0" destOrd="0" presId="urn:microsoft.com/office/officeart/2005/8/layout/pList2"/>
    <dgm:cxn modelId="{35F29F60-17BA-4321-B276-10D216608356}" type="presOf" srcId="{A2CF2BB7-50FA-45D5-AC9C-FC55714FE061}" destId="{1A084DCE-F6A3-4D9F-8AF0-0A47F350688F}" srcOrd="0" destOrd="0" presId="urn:microsoft.com/office/officeart/2005/8/layout/pList2"/>
    <dgm:cxn modelId="{746B8D73-5298-4494-AA32-6C526BB0EC03}" srcId="{A7218C97-5FC6-4FAA-9A85-588B0D080857}" destId="{00CEACB6-B2B1-4008-9F17-6BDEF7AA0C59}" srcOrd="1" destOrd="0" parTransId="{F8BC7DC3-36D9-4C06-8014-2A2CCA003EF2}" sibTransId="{4C92B215-8B27-47DE-90D0-986546259ECB}"/>
    <dgm:cxn modelId="{53DCEC74-F360-479A-9A2E-AD5F9ED09E2B}" srcId="{A2CF2BB7-50FA-45D5-AC9C-FC55714FE061}" destId="{6D87D99D-C07E-4DEC-A508-9351C35D88B0}" srcOrd="0" destOrd="0" parTransId="{38FABB5A-CEB1-4E69-8292-6ED90539CAFF}" sibTransId="{0B1B66F0-1A68-4009-BB68-BFC55155AFF8}"/>
    <dgm:cxn modelId="{E0428D80-CD68-4E7D-9579-E32127130C98}" type="presOf" srcId="{A1D2C7AB-0517-4A01-B30F-F83CC2522D69}" destId="{39F18862-E570-4A62-9380-79FE32F89A72}" srcOrd="0" destOrd="2" presId="urn:microsoft.com/office/officeart/2005/8/layout/pList2"/>
    <dgm:cxn modelId="{2B59F489-9273-49B3-80B8-32D0A868CCF2}" type="presOf" srcId="{A7218C97-5FC6-4FAA-9A85-588B0D080857}" destId="{D0AC9F56-D4B8-419E-A5C7-6C119C5A6492}" srcOrd="0" destOrd="0" presId="urn:microsoft.com/office/officeart/2005/8/layout/pList2"/>
    <dgm:cxn modelId="{76114F8B-1D61-41D5-A99D-3C3AC12E2490}" srcId="{E8702AC8-E8F4-4A3F-9CC0-B93B135D9C32}" destId="{A7218C97-5FC6-4FAA-9A85-588B0D080857}" srcOrd="0" destOrd="0" parTransId="{24483AB4-70F7-47D9-A2EF-ECBC48F2C88C}" sibTransId="{2387C9FD-F4C9-46E0-A27D-D0155BE0F634}"/>
    <dgm:cxn modelId="{716F498C-B718-4444-9242-D9C81CD0E931}" srcId="{1F3DC48C-4C45-4679-9BBE-2749665E9EC6}" destId="{783FCD7D-7418-4556-AFCC-53A39C950A29}" srcOrd="2" destOrd="0" parTransId="{5EE8B3D5-ED1A-4960-B5F4-4110FE94B8EA}" sibTransId="{120FFFF2-D2CA-45B3-BAB1-140DF8830376}"/>
    <dgm:cxn modelId="{223CD28D-4E28-41E1-849F-ECA947F2B896}" type="presOf" srcId="{BEAC5D66-5CEE-4678-A059-5199C34E1452}" destId="{0FADA8C7-C16C-4F21-A7D5-DD55FC766023}" srcOrd="0" destOrd="0" presId="urn:microsoft.com/office/officeart/2005/8/layout/pList2"/>
    <dgm:cxn modelId="{15F2259F-26E5-4A29-86E6-E9D3D3323341}" type="presOf" srcId="{5A514EA1-749B-4F41-A27F-752E3B2CF4A7}" destId="{1A084DCE-F6A3-4D9F-8AF0-0A47F350688F}" srcOrd="0" destOrd="2" presId="urn:microsoft.com/office/officeart/2005/8/layout/pList2"/>
    <dgm:cxn modelId="{0565F0A4-A212-477D-B639-F1F648B73A01}" type="presOf" srcId="{03E30209-5532-47B3-A12B-F3F1B866D60B}" destId="{429BA0A9-A9B3-4E57-9B66-D47091E07787}" srcOrd="0" destOrd="0" presId="urn:microsoft.com/office/officeart/2005/8/layout/pList2"/>
    <dgm:cxn modelId="{FA5705A5-222D-4189-82F1-A22586C00ACF}" type="presOf" srcId="{00CEACB6-B2B1-4008-9F17-6BDEF7AA0C59}" destId="{D0AC9F56-D4B8-419E-A5C7-6C119C5A6492}" srcOrd="0" destOrd="2" presId="urn:microsoft.com/office/officeart/2005/8/layout/pList2"/>
    <dgm:cxn modelId="{29A62AA6-831B-4AB3-B829-957124B36A9A}" type="presOf" srcId="{BEC27C49-C55E-495D-9171-1E9F4935B153}" destId="{39F18862-E570-4A62-9380-79FE32F89A72}" srcOrd="0" destOrd="1" presId="urn:microsoft.com/office/officeart/2005/8/layout/pList2"/>
    <dgm:cxn modelId="{20BA81B1-0703-4771-9498-80D1E6EDC897}" type="presOf" srcId="{6D87D99D-C07E-4DEC-A508-9351C35D88B0}" destId="{1A084DCE-F6A3-4D9F-8AF0-0A47F350688F}" srcOrd="0" destOrd="1" presId="urn:microsoft.com/office/officeart/2005/8/layout/pList2"/>
    <dgm:cxn modelId="{69B65AB8-6D22-4401-B0EC-835443933550}" type="presOf" srcId="{F21DB63E-8354-43F6-9881-2E6F8BA79914}" destId="{D0AC9F56-D4B8-419E-A5C7-6C119C5A6492}" srcOrd="0" destOrd="3" presId="urn:microsoft.com/office/officeart/2005/8/layout/pList2"/>
    <dgm:cxn modelId="{46DE41BA-EF20-4600-9ECF-891930CC9543}" srcId="{1F3DC48C-4C45-4679-9BBE-2749665E9EC6}" destId="{A1D2C7AB-0517-4A01-B30F-F83CC2522D69}" srcOrd="1" destOrd="0" parTransId="{9D079878-6101-4D34-9E88-4DB2C209E96F}" sibTransId="{1E07C18F-31B3-4D9B-8DAA-4C05310B76DD}"/>
    <dgm:cxn modelId="{E3E4F3C0-1D0E-4C9A-9984-D57E55A423BD}" type="presOf" srcId="{2387C9FD-F4C9-46E0-A27D-D0155BE0F634}" destId="{345B9E7B-C756-4FD1-B4C5-15D6DB99DB99}" srcOrd="0" destOrd="0" presId="urn:microsoft.com/office/officeart/2005/8/layout/pList2"/>
    <dgm:cxn modelId="{50A6C4CD-2DBB-4DA3-861B-5AA692F84282}" srcId="{A7218C97-5FC6-4FAA-9A85-588B0D080857}" destId="{25E18A70-4CA1-4E30-BB56-202463456EA2}" srcOrd="0" destOrd="0" parTransId="{D2960E43-14AF-4CE6-AF7C-B5B35D467AD6}" sibTransId="{5FFF554D-8E0A-4BE3-B242-411D2D412DE5}"/>
    <dgm:cxn modelId="{8FB260D5-2160-4F54-B03C-7C49E8D355FB}" srcId="{1F3DC48C-4C45-4679-9BBE-2749665E9EC6}" destId="{BEC27C49-C55E-495D-9171-1E9F4935B153}" srcOrd="0" destOrd="0" parTransId="{E982E7B4-C1D2-43FE-BA90-305A30083A3E}" sibTransId="{864F17FF-17F3-4673-9462-9E7507669132}"/>
    <dgm:cxn modelId="{1346DADE-B2E9-4064-8A91-ED1C8AD3B9E1}" srcId="{E8702AC8-E8F4-4A3F-9CC0-B93B135D9C32}" destId="{1F3DC48C-4C45-4679-9BBE-2749665E9EC6}" srcOrd="1" destOrd="0" parTransId="{EBB60BFD-EE88-4A80-8C34-DD62535E36C6}" sibTransId="{807679A0-A2B5-40B2-A7E8-B6EE5344D2FC}"/>
    <dgm:cxn modelId="{D1AD5CFF-4079-42C7-A49B-4BD11141C408}" srcId="{03E30209-5532-47B3-A12B-F3F1B866D60B}" destId="{54EFC93B-D70F-4794-941E-9843E7BC070F}" srcOrd="0" destOrd="0" parTransId="{380413B9-ACBE-4162-AAC3-7A2E4B309957}" sibTransId="{57C41318-0B50-44CD-A250-694C5F134A7E}"/>
    <dgm:cxn modelId="{E26085AE-2588-4F73-9ACA-1B975FA070CF}" type="presParOf" srcId="{092DC3A3-752C-4F50-B773-B02AF0147730}" destId="{0E504EE0-6728-402A-BDCF-AADDABA201C4}" srcOrd="0" destOrd="0" presId="urn:microsoft.com/office/officeart/2005/8/layout/pList2"/>
    <dgm:cxn modelId="{44ACDA04-CA61-4174-A7F9-E2D67AA804A7}" type="presParOf" srcId="{092DC3A3-752C-4F50-B773-B02AF0147730}" destId="{833EA463-3B4A-498D-9C9E-9CD43FFCA3A2}" srcOrd="1" destOrd="0" presId="urn:microsoft.com/office/officeart/2005/8/layout/pList2"/>
    <dgm:cxn modelId="{57A44C32-C2F8-444F-81D4-E7E20CAF2F77}" type="presParOf" srcId="{833EA463-3B4A-498D-9C9E-9CD43FFCA3A2}" destId="{5A854717-B9E2-4843-9380-FDE7369A714E}" srcOrd="0" destOrd="0" presId="urn:microsoft.com/office/officeart/2005/8/layout/pList2"/>
    <dgm:cxn modelId="{4DAA8A68-1AE0-4016-AFA3-40927BB0258B}" type="presParOf" srcId="{5A854717-B9E2-4843-9380-FDE7369A714E}" destId="{D0AC9F56-D4B8-419E-A5C7-6C119C5A6492}" srcOrd="0" destOrd="0" presId="urn:microsoft.com/office/officeart/2005/8/layout/pList2"/>
    <dgm:cxn modelId="{7C93FFAA-D04F-4011-8744-9BC210F63140}" type="presParOf" srcId="{5A854717-B9E2-4843-9380-FDE7369A714E}" destId="{EBC48E55-7F55-4AF9-ADB0-DBC5DD26CC1C}" srcOrd="1" destOrd="0" presId="urn:microsoft.com/office/officeart/2005/8/layout/pList2"/>
    <dgm:cxn modelId="{04030E12-A040-441A-8F76-3A7B3B261FB1}" type="presParOf" srcId="{5A854717-B9E2-4843-9380-FDE7369A714E}" destId="{AE50A577-341F-427D-A518-3879FE517914}" srcOrd="2" destOrd="0" presId="urn:microsoft.com/office/officeart/2005/8/layout/pList2"/>
    <dgm:cxn modelId="{C09421CF-08EE-4E2A-9A73-83737425B44B}" type="presParOf" srcId="{833EA463-3B4A-498D-9C9E-9CD43FFCA3A2}" destId="{345B9E7B-C756-4FD1-B4C5-15D6DB99DB99}" srcOrd="1" destOrd="0" presId="urn:microsoft.com/office/officeart/2005/8/layout/pList2"/>
    <dgm:cxn modelId="{0F1DACF4-B31D-4330-A357-BBA778B59789}" type="presParOf" srcId="{833EA463-3B4A-498D-9C9E-9CD43FFCA3A2}" destId="{C0DD82D1-6172-43EE-8472-D9B785A1F694}" srcOrd="2" destOrd="0" presId="urn:microsoft.com/office/officeart/2005/8/layout/pList2"/>
    <dgm:cxn modelId="{DD75E907-ECFA-4891-B6DB-F1F8B00E2913}" type="presParOf" srcId="{C0DD82D1-6172-43EE-8472-D9B785A1F694}" destId="{39F18862-E570-4A62-9380-79FE32F89A72}" srcOrd="0" destOrd="0" presId="urn:microsoft.com/office/officeart/2005/8/layout/pList2"/>
    <dgm:cxn modelId="{CFD90898-C1D8-4CDC-8151-F8B4841CBBF8}" type="presParOf" srcId="{C0DD82D1-6172-43EE-8472-D9B785A1F694}" destId="{1D50D795-6E23-478B-AAE8-D11C097B0F5E}" srcOrd="1" destOrd="0" presId="urn:microsoft.com/office/officeart/2005/8/layout/pList2"/>
    <dgm:cxn modelId="{BA80603F-2778-4ECE-8296-4D8A55AF22FD}" type="presParOf" srcId="{C0DD82D1-6172-43EE-8472-D9B785A1F694}" destId="{5B396774-E665-4A15-8115-8E0BFB155CF5}" srcOrd="2" destOrd="0" presId="urn:microsoft.com/office/officeart/2005/8/layout/pList2"/>
    <dgm:cxn modelId="{C7BD753A-474F-40E2-AB81-ABEC1016E77C}" type="presParOf" srcId="{833EA463-3B4A-498D-9C9E-9CD43FFCA3A2}" destId="{32A8AD2F-4318-4D5B-9010-C7A0EC5C386E}" srcOrd="3" destOrd="0" presId="urn:microsoft.com/office/officeart/2005/8/layout/pList2"/>
    <dgm:cxn modelId="{0F20D43A-8467-4718-814F-4C662A82CD10}" type="presParOf" srcId="{833EA463-3B4A-498D-9C9E-9CD43FFCA3A2}" destId="{AA54738C-579A-408F-A0D2-B271765BA539}" srcOrd="4" destOrd="0" presId="urn:microsoft.com/office/officeart/2005/8/layout/pList2"/>
    <dgm:cxn modelId="{8C6BCE23-C182-4806-A636-711CBF02870F}" type="presParOf" srcId="{AA54738C-579A-408F-A0D2-B271765BA539}" destId="{429BA0A9-A9B3-4E57-9B66-D47091E07787}" srcOrd="0" destOrd="0" presId="urn:microsoft.com/office/officeart/2005/8/layout/pList2"/>
    <dgm:cxn modelId="{64BC254A-4F7D-4615-A887-4E3E0590C473}" type="presParOf" srcId="{AA54738C-579A-408F-A0D2-B271765BA539}" destId="{7F0094A0-51A5-4B98-9BFD-7E13C501D311}" srcOrd="1" destOrd="0" presId="urn:microsoft.com/office/officeart/2005/8/layout/pList2"/>
    <dgm:cxn modelId="{D7F732D3-C205-4530-9468-7BCA2D434394}" type="presParOf" srcId="{AA54738C-579A-408F-A0D2-B271765BA539}" destId="{D087104F-5E83-4626-B1FF-1A69591B4289}" srcOrd="2" destOrd="0" presId="urn:microsoft.com/office/officeart/2005/8/layout/pList2"/>
    <dgm:cxn modelId="{FF782B6D-AFB7-4FF5-A1CE-61DD924FE7ED}" type="presParOf" srcId="{833EA463-3B4A-498D-9C9E-9CD43FFCA3A2}" destId="{0FADA8C7-C16C-4F21-A7D5-DD55FC766023}" srcOrd="5" destOrd="0" presId="urn:microsoft.com/office/officeart/2005/8/layout/pList2"/>
    <dgm:cxn modelId="{02647A31-3532-4DC4-A718-1BEDFDA86E0C}" type="presParOf" srcId="{833EA463-3B4A-498D-9C9E-9CD43FFCA3A2}" destId="{38A85C76-3FF6-49CC-BC41-604F732F67A8}" srcOrd="6" destOrd="0" presId="urn:microsoft.com/office/officeart/2005/8/layout/pList2"/>
    <dgm:cxn modelId="{A9AAE19D-979B-4DC7-9FED-E784120AB229}" type="presParOf" srcId="{38A85C76-3FF6-49CC-BC41-604F732F67A8}" destId="{1A084DCE-F6A3-4D9F-8AF0-0A47F350688F}" srcOrd="0" destOrd="0" presId="urn:microsoft.com/office/officeart/2005/8/layout/pList2"/>
    <dgm:cxn modelId="{EE8F9E00-33B3-4B77-8A7E-A85CA00EC0F7}" type="presParOf" srcId="{38A85C76-3FF6-49CC-BC41-604F732F67A8}" destId="{6A38B7B2-826D-4492-90F4-E44D22D1FA79}" srcOrd="1" destOrd="0" presId="urn:microsoft.com/office/officeart/2005/8/layout/pList2"/>
    <dgm:cxn modelId="{D8AF8C56-4924-433A-8F41-06EC98B545AB}" type="presParOf" srcId="{38A85C76-3FF6-49CC-BC41-604F732F67A8}" destId="{8C4217D1-6D9B-4B14-874C-48227286FB97}"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504EE0-6728-402A-BDCF-AADDABA201C4}">
      <dsp:nvSpPr>
        <dsp:cNvPr id="0" name=""/>
        <dsp:cNvSpPr/>
      </dsp:nvSpPr>
      <dsp:spPr>
        <a:xfrm>
          <a:off x="0" y="0"/>
          <a:ext cx="8026400" cy="2213609"/>
        </a:xfrm>
        <a:prstGeom prst="roundRect">
          <a:avLst>
            <a:gd name="adj" fmla="val 10000"/>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50A577-341F-427D-A518-3879FE517914}">
      <dsp:nvSpPr>
        <dsp:cNvPr id="0" name=""/>
        <dsp:cNvSpPr/>
      </dsp:nvSpPr>
      <dsp:spPr>
        <a:xfrm>
          <a:off x="243002" y="295147"/>
          <a:ext cx="1753580" cy="1623313"/>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0AC9F56-D4B8-419E-A5C7-6C119C5A6492}">
      <dsp:nvSpPr>
        <dsp:cNvPr id="0" name=""/>
        <dsp:cNvSpPr/>
      </dsp:nvSpPr>
      <dsp:spPr>
        <a:xfrm rot="10800000">
          <a:off x="211104" y="2202977"/>
          <a:ext cx="1753580" cy="2705523"/>
        </a:xfrm>
        <a:prstGeom prst="round2SameRect">
          <a:avLst>
            <a:gd name="adj1" fmla="val 10500"/>
            <a:gd name="adj2" fmla="val 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l" defTabSz="800100">
            <a:lnSpc>
              <a:spcPct val="90000"/>
            </a:lnSpc>
            <a:spcBef>
              <a:spcPct val="0"/>
            </a:spcBef>
            <a:spcAft>
              <a:spcPct val="35000"/>
            </a:spcAft>
            <a:buNone/>
          </a:pPr>
          <a:r>
            <a:rPr lang="en-GB" sz="1800" kern="1200" dirty="0"/>
            <a:t>People &amp; Communities</a:t>
          </a:r>
        </a:p>
        <a:p>
          <a:pPr marL="114300" lvl="1" indent="-114300" algn="l" defTabSz="622300">
            <a:lnSpc>
              <a:spcPct val="90000"/>
            </a:lnSpc>
            <a:spcBef>
              <a:spcPct val="0"/>
            </a:spcBef>
            <a:spcAft>
              <a:spcPct val="15000"/>
            </a:spcAft>
            <a:buChar char="•"/>
          </a:pPr>
          <a:r>
            <a:rPr lang="en-GB" sz="1400" kern="1200" dirty="0"/>
            <a:t>Produced at source in Mauritius</a:t>
          </a:r>
        </a:p>
        <a:p>
          <a:pPr marL="114300" lvl="1" indent="-114300" algn="l" defTabSz="622300">
            <a:lnSpc>
              <a:spcPct val="90000"/>
            </a:lnSpc>
            <a:spcBef>
              <a:spcPct val="0"/>
            </a:spcBef>
            <a:spcAft>
              <a:spcPct val="15000"/>
            </a:spcAft>
            <a:buChar char="•"/>
          </a:pPr>
          <a:endParaRPr lang="en-GB" sz="1400" kern="1200" dirty="0"/>
        </a:p>
        <a:p>
          <a:pPr marL="114300" lvl="1" indent="-114300" algn="l" defTabSz="622300">
            <a:lnSpc>
              <a:spcPct val="90000"/>
            </a:lnSpc>
            <a:spcBef>
              <a:spcPct val="0"/>
            </a:spcBef>
            <a:spcAft>
              <a:spcPct val="15000"/>
            </a:spcAft>
            <a:buChar char="•"/>
          </a:pPr>
          <a:r>
            <a:rPr lang="en-GB" sz="1400" kern="1200" dirty="0"/>
            <a:t>Ensured equitable returns throughout supply chain</a:t>
          </a:r>
        </a:p>
      </dsp:txBody>
      <dsp:txXfrm rot="10800000">
        <a:off x="265033" y="2202977"/>
        <a:ext cx="1645722" cy="2651594"/>
      </dsp:txXfrm>
    </dsp:sp>
    <dsp:sp modelId="{5B396774-E665-4A15-8115-8E0BFB155CF5}">
      <dsp:nvSpPr>
        <dsp:cNvPr id="0" name=""/>
        <dsp:cNvSpPr/>
      </dsp:nvSpPr>
      <dsp:spPr>
        <a:xfrm>
          <a:off x="2171940" y="295147"/>
          <a:ext cx="1753580" cy="1623313"/>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8000" r="-1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9F18862-E570-4A62-9380-79FE32F89A72}">
      <dsp:nvSpPr>
        <dsp:cNvPr id="0" name=""/>
        <dsp:cNvSpPr/>
      </dsp:nvSpPr>
      <dsp:spPr>
        <a:xfrm rot="10800000">
          <a:off x="2171940" y="2213609"/>
          <a:ext cx="1753580" cy="2705523"/>
        </a:xfrm>
        <a:prstGeom prst="round2SameRect">
          <a:avLst>
            <a:gd name="adj1" fmla="val 10500"/>
            <a:gd name="adj2" fmla="val 0"/>
          </a:avLst>
        </a:prstGeom>
        <a:solidFill>
          <a:schemeClr val="accent4">
            <a:hueOff val="-1488257"/>
            <a:satOff val="8966"/>
            <a:lumOff val="7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l" defTabSz="800100">
            <a:lnSpc>
              <a:spcPct val="90000"/>
            </a:lnSpc>
            <a:spcBef>
              <a:spcPct val="0"/>
            </a:spcBef>
            <a:spcAft>
              <a:spcPct val="35000"/>
            </a:spcAft>
            <a:buNone/>
          </a:pPr>
          <a:r>
            <a:rPr lang="en-GB" sz="1800" kern="1200" dirty="0"/>
            <a:t>Unrefined Sugars</a:t>
          </a:r>
        </a:p>
        <a:p>
          <a:pPr marL="114300" lvl="1" indent="-114300" algn="l" defTabSz="622300">
            <a:lnSpc>
              <a:spcPct val="90000"/>
            </a:lnSpc>
            <a:spcBef>
              <a:spcPct val="0"/>
            </a:spcBef>
            <a:spcAft>
              <a:spcPct val="15000"/>
            </a:spcAft>
            <a:buChar char="•"/>
          </a:pPr>
          <a:r>
            <a:rPr lang="en-GB" sz="1400" kern="1200" dirty="0"/>
            <a:t>Simply and minimally processed</a:t>
          </a:r>
        </a:p>
        <a:p>
          <a:pPr marL="114300" lvl="1" indent="-114300" algn="l" defTabSz="622300">
            <a:lnSpc>
              <a:spcPct val="90000"/>
            </a:lnSpc>
            <a:spcBef>
              <a:spcPct val="0"/>
            </a:spcBef>
            <a:spcAft>
              <a:spcPct val="15000"/>
            </a:spcAft>
            <a:buChar char="•"/>
          </a:pPr>
          <a:endParaRPr lang="en-GB" sz="1400" kern="1200" dirty="0"/>
        </a:p>
        <a:p>
          <a:pPr marL="114300" lvl="1" indent="-114300" algn="l" defTabSz="622300">
            <a:lnSpc>
              <a:spcPct val="90000"/>
            </a:lnSpc>
            <a:spcBef>
              <a:spcPct val="0"/>
            </a:spcBef>
            <a:spcAft>
              <a:spcPct val="15000"/>
            </a:spcAft>
            <a:buChar char="•"/>
          </a:pPr>
          <a:r>
            <a:rPr lang="en-GB" sz="1400" kern="1200" dirty="0"/>
            <a:t>Locking in, rather than refining out, the natural molasses</a:t>
          </a:r>
        </a:p>
      </dsp:txBody>
      <dsp:txXfrm rot="10800000">
        <a:off x="2225869" y="2213609"/>
        <a:ext cx="1645722" cy="2651594"/>
      </dsp:txXfrm>
    </dsp:sp>
    <dsp:sp modelId="{D087104F-5E83-4626-B1FF-1A69591B4289}">
      <dsp:nvSpPr>
        <dsp:cNvPr id="0" name=""/>
        <dsp:cNvSpPr/>
      </dsp:nvSpPr>
      <dsp:spPr>
        <a:xfrm>
          <a:off x="4100879" y="295147"/>
          <a:ext cx="1753580" cy="1623313"/>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29BA0A9-A9B3-4E57-9B66-D47091E07787}">
      <dsp:nvSpPr>
        <dsp:cNvPr id="0" name=""/>
        <dsp:cNvSpPr/>
      </dsp:nvSpPr>
      <dsp:spPr>
        <a:xfrm rot="10800000">
          <a:off x="4100879" y="2213609"/>
          <a:ext cx="1753580" cy="2705523"/>
        </a:xfrm>
        <a:prstGeom prst="round2SameRect">
          <a:avLst>
            <a:gd name="adj1" fmla="val 10500"/>
            <a:gd name="adj2" fmla="val 0"/>
          </a:avLst>
        </a:prstGeom>
        <a:solidFill>
          <a:schemeClr val="accent4">
            <a:hueOff val="-2976513"/>
            <a:satOff val="17933"/>
            <a:lumOff val="14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l" defTabSz="800100">
            <a:lnSpc>
              <a:spcPct val="90000"/>
            </a:lnSpc>
            <a:spcBef>
              <a:spcPct val="0"/>
            </a:spcBef>
            <a:spcAft>
              <a:spcPct val="35000"/>
            </a:spcAft>
            <a:buNone/>
          </a:pPr>
          <a:r>
            <a:rPr lang="en-GB" sz="1800" kern="1200" dirty="0"/>
            <a:t>Virtually Zero Waste</a:t>
          </a:r>
        </a:p>
        <a:p>
          <a:pPr marL="114300" lvl="1" indent="-114300" algn="l" defTabSz="622300">
            <a:lnSpc>
              <a:spcPct val="90000"/>
            </a:lnSpc>
            <a:spcBef>
              <a:spcPct val="0"/>
            </a:spcBef>
            <a:spcAft>
              <a:spcPct val="15000"/>
            </a:spcAft>
            <a:buChar char="•"/>
          </a:pPr>
          <a:r>
            <a:rPr lang="en-GB" sz="1400" kern="1200" dirty="0"/>
            <a:t>Steam, water and by-products are reused  by the mills to power the factory</a:t>
          </a:r>
        </a:p>
      </dsp:txBody>
      <dsp:txXfrm rot="10800000">
        <a:off x="4154808" y="2213609"/>
        <a:ext cx="1645722" cy="2651594"/>
      </dsp:txXfrm>
    </dsp:sp>
    <dsp:sp modelId="{8C4217D1-6D9B-4B14-874C-48227286FB97}">
      <dsp:nvSpPr>
        <dsp:cNvPr id="0" name=""/>
        <dsp:cNvSpPr/>
      </dsp:nvSpPr>
      <dsp:spPr>
        <a:xfrm>
          <a:off x="6029817" y="295147"/>
          <a:ext cx="1753580" cy="1623313"/>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1000" b="-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A084DCE-F6A3-4D9F-8AF0-0A47F350688F}">
      <dsp:nvSpPr>
        <dsp:cNvPr id="0" name=""/>
        <dsp:cNvSpPr/>
      </dsp:nvSpPr>
      <dsp:spPr>
        <a:xfrm rot="10800000">
          <a:off x="6029817" y="2213609"/>
          <a:ext cx="1753580" cy="2705523"/>
        </a:xfrm>
        <a:prstGeom prst="round2SameRect">
          <a:avLst>
            <a:gd name="adj1" fmla="val 10500"/>
            <a:gd name="adj2" fmla="val 0"/>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l" defTabSz="800100">
            <a:lnSpc>
              <a:spcPct val="90000"/>
            </a:lnSpc>
            <a:spcBef>
              <a:spcPct val="0"/>
            </a:spcBef>
            <a:spcAft>
              <a:spcPct val="35000"/>
            </a:spcAft>
            <a:buNone/>
          </a:pPr>
          <a:r>
            <a:rPr lang="en-GB" sz="1800" kern="1200" dirty="0"/>
            <a:t>Sustainable Packaging</a:t>
          </a:r>
        </a:p>
        <a:p>
          <a:pPr marL="114300" lvl="1" indent="-114300" algn="l" defTabSz="622300">
            <a:lnSpc>
              <a:spcPct val="90000"/>
            </a:lnSpc>
            <a:spcBef>
              <a:spcPct val="0"/>
            </a:spcBef>
            <a:spcAft>
              <a:spcPct val="15000"/>
            </a:spcAft>
            <a:buChar char="•"/>
          </a:pPr>
          <a:r>
            <a:rPr lang="en-GB" sz="1400" kern="1200" dirty="0"/>
            <a:t>Signatories of the plastic pact</a:t>
          </a:r>
        </a:p>
        <a:p>
          <a:pPr marL="114300" lvl="1" indent="-114300" algn="l" defTabSz="622300">
            <a:lnSpc>
              <a:spcPct val="90000"/>
            </a:lnSpc>
            <a:spcBef>
              <a:spcPct val="0"/>
            </a:spcBef>
            <a:spcAft>
              <a:spcPct val="15000"/>
            </a:spcAft>
            <a:buChar char="•"/>
          </a:pPr>
          <a:r>
            <a:rPr lang="en-GB" sz="1400" kern="1200" dirty="0"/>
            <a:t>Plans to move plastics to recyclable </a:t>
          </a:r>
          <a:r>
            <a:rPr lang="en-GB" sz="1400" kern="1200" dirty="0" err="1"/>
            <a:t>monofilm</a:t>
          </a:r>
          <a:endParaRPr lang="en-GB" sz="1400" kern="1200" dirty="0"/>
        </a:p>
      </dsp:txBody>
      <dsp:txXfrm rot="10800000">
        <a:off x="6083746" y="2213609"/>
        <a:ext cx="1645722" cy="2651594"/>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0FA47A-4DC7-4FD5-8766-D259EFACF8CF}" type="datetimeFigureOut">
              <a:rPr lang="en-GB" smtClean="0"/>
              <a:t>10/08/2021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4CE210-83B6-4F69-BC52-E2E87DABAB71}" type="slidenum">
              <a:rPr lang="en-GB" smtClean="0"/>
              <a:t>‹#›</a:t>
            </a:fld>
            <a:endParaRPr lang="en-GB"/>
          </a:p>
        </p:txBody>
      </p:sp>
    </p:spTree>
    <p:extLst>
      <p:ext uri="{BB962C8B-B14F-4D97-AF65-F5344CB8AC3E}">
        <p14:creationId xmlns:p14="http://schemas.microsoft.com/office/powerpoint/2010/main" val="689709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Mauritius’ annual sugar crop creates 325kt of sugar, of which over a third are kept unrefined.</a:t>
            </a:r>
          </a:p>
          <a:p>
            <a:endParaRPr lang="en-GB" dirty="0"/>
          </a:p>
        </p:txBody>
      </p:sp>
      <p:sp>
        <p:nvSpPr>
          <p:cNvPr id="4" name="Slide Number Placeholder 3"/>
          <p:cNvSpPr>
            <a:spLocks noGrp="1"/>
          </p:cNvSpPr>
          <p:nvPr>
            <p:ph type="sldNum" sz="quarter" idx="5"/>
          </p:nvPr>
        </p:nvSpPr>
        <p:spPr/>
        <p:txBody>
          <a:bodyPr/>
          <a:lstStyle/>
          <a:p>
            <a:fld id="{0D4CE210-83B6-4F69-BC52-E2E87DABAB71}" type="slidenum">
              <a:rPr lang="en-GB" smtClean="0"/>
              <a:t>5</a:t>
            </a:fld>
            <a:endParaRPr lang="en-GB"/>
          </a:p>
        </p:txBody>
      </p:sp>
    </p:spTree>
    <p:extLst>
      <p:ext uri="{BB962C8B-B14F-4D97-AF65-F5344CB8AC3E}">
        <p14:creationId xmlns:p14="http://schemas.microsoft.com/office/powerpoint/2010/main" val="625390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Mauritian sourced – fairly traded</a:t>
            </a:r>
          </a:p>
          <a:p>
            <a:r>
              <a:rPr lang="en-GB" dirty="0"/>
              <a:t>Zero waste</a:t>
            </a:r>
          </a:p>
          <a:p>
            <a:r>
              <a:rPr lang="en-GB" dirty="0"/>
              <a:t>Simple process with minimal refining</a:t>
            </a:r>
          </a:p>
          <a:p>
            <a:r>
              <a:rPr lang="en-GB" dirty="0"/>
              <a:t>Packaging</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143055-9052-47AC-BFE3-D3E4A7A1274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5823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dirty="0">
                <a:solidFill>
                  <a:srgbClr val="41191D"/>
                </a:solidFill>
                <a:cs typeface="Arial" charset="0"/>
              </a:rPr>
              <a:t>The Process</a:t>
            </a:r>
          </a:p>
          <a:p>
            <a:r>
              <a:rPr lang="en-GB" b="1" dirty="0">
                <a:solidFill>
                  <a:srgbClr val="41191D"/>
                </a:solidFill>
                <a:cs typeface="Arial" charset="0"/>
              </a:rPr>
              <a:t>SUGAR CANE </a:t>
            </a:r>
            <a:r>
              <a:rPr lang="en-GB" dirty="0">
                <a:solidFill>
                  <a:srgbClr val="41191D"/>
                </a:solidFill>
                <a:cs typeface="Arial" charset="0"/>
              </a:rPr>
              <a:t>Grown in Mauritius</a:t>
            </a:r>
          </a:p>
          <a:p>
            <a:r>
              <a:rPr lang="en-GB" dirty="0">
                <a:solidFill>
                  <a:srgbClr val="41191D"/>
                </a:solidFill>
                <a:cs typeface="Arial" charset="0"/>
              </a:rPr>
              <a:t>Cane is</a:t>
            </a:r>
            <a:r>
              <a:rPr lang="en-GB" b="1" dirty="0">
                <a:solidFill>
                  <a:srgbClr val="41191D"/>
                </a:solidFill>
                <a:cs typeface="Arial" charset="0"/>
              </a:rPr>
              <a:t> EXTRACTED </a:t>
            </a:r>
            <a:r>
              <a:rPr lang="en-GB" dirty="0">
                <a:solidFill>
                  <a:srgbClr val="41191D"/>
                </a:solidFill>
                <a:cs typeface="Arial" charset="0"/>
              </a:rPr>
              <a:t>(shredded, pressed &amp; boiled to remove juice)</a:t>
            </a:r>
          </a:p>
          <a:p>
            <a:r>
              <a:rPr lang="en-GB" dirty="0">
                <a:solidFill>
                  <a:srgbClr val="41191D"/>
                </a:solidFill>
                <a:cs typeface="Arial" charset="0"/>
              </a:rPr>
              <a:t>Juice is</a:t>
            </a:r>
            <a:r>
              <a:rPr lang="en-GB" b="1" dirty="0">
                <a:solidFill>
                  <a:srgbClr val="41191D"/>
                </a:solidFill>
                <a:cs typeface="Arial" charset="0"/>
              </a:rPr>
              <a:t> CLARIFIED </a:t>
            </a:r>
            <a:r>
              <a:rPr lang="en-GB" dirty="0">
                <a:solidFill>
                  <a:srgbClr val="41191D"/>
                </a:solidFill>
                <a:cs typeface="Arial" charset="0"/>
              </a:rPr>
              <a:t>(insoluble matter is removed &amp; filtered)</a:t>
            </a:r>
          </a:p>
          <a:p>
            <a:r>
              <a:rPr lang="en-GB" b="1" dirty="0">
                <a:solidFill>
                  <a:srgbClr val="41191D"/>
                </a:solidFill>
                <a:cs typeface="Arial" charset="0"/>
              </a:rPr>
              <a:t>EVAPORATION &amp; CRYSTALLISATION SEPARATION </a:t>
            </a:r>
            <a:r>
              <a:rPr lang="en-GB" dirty="0">
                <a:solidFill>
                  <a:srgbClr val="41191D"/>
                </a:solidFill>
                <a:cs typeface="Arial" charset="0"/>
              </a:rPr>
              <a:t>(separates crystals &amp; excess molasses in centrifuge)</a:t>
            </a:r>
          </a:p>
          <a:p>
            <a:r>
              <a:rPr lang="en-GB" dirty="0">
                <a:solidFill>
                  <a:srgbClr val="41191D"/>
                </a:solidFill>
                <a:cs typeface="Arial" charset="0"/>
              </a:rPr>
              <a:t>Sugar is </a:t>
            </a:r>
            <a:r>
              <a:rPr lang="en-GB" b="1" dirty="0">
                <a:solidFill>
                  <a:srgbClr val="41191D"/>
                </a:solidFill>
                <a:cs typeface="Arial" charset="0"/>
              </a:rPr>
              <a:t>PACKED</a:t>
            </a:r>
          </a:p>
          <a:p>
            <a:endParaRPr lang="en-GB" b="1" dirty="0">
              <a:solidFill>
                <a:srgbClr val="41191D"/>
              </a:solidFill>
              <a:cs typeface="Arial" charset="0"/>
            </a:endParaRPr>
          </a:p>
          <a:p>
            <a:pPr algn="l"/>
            <a:r>
              <a:rPr lang="en-GB" sz="1200" b="1" dirty="0">
                <a:solidFill>
                  <a:schemeClr val="tx2"/>
                </a:solidFill>
              </a:rPr>
              <a:t>By product: Bagasse (cane fibre)</a:t>
            </a:r>
          </a:p>
          <a:p>
            <a:pPr marL="171450" indent="-171450" algn="l">
              <a:buFont typeface="Arial" panose="020B0604020202020204" pitchFamily="34" charset="0"/>
              <a:buChar char="•"/>
            </a:pPr>
            <a:r>
              <a:rPr lang="en-GB" sz="1200" b="1" dirty="0">
                <a:solidFill>
                  <a:schemeClr val="tx2"/>
                </a:solidFill>
              </a:rPr>
              <a:t>dried out and used as boiler fuel to power process and create electricity</a:t>
            </a:r>
          </a:p>
          <a:p>
            <a:pPr marL="171450" indent="-171450" algn="l">
              <a:buFont typeface="Arial" panose="020B0604020202020204" pitchFamily="34" charset="0"/>
              <a:buChar char="•"/>
            </a:pPr>
            <a:r>
              <a:rPr lang="en-GB" sz="1200" b="1" dirty="0">
                <a:solidFill>
                  <a:schemeClr val="tx2"/>
                </a:solidFill>
              </a:rPr>
              <a:t>Bagasse sees Carbon Neutral production </a:t>
            </a:r>
          </a:p>
          <a:p>
            <a:pPr marL="171450" indent="-171450" algn="l">
              <a:buFont typeface="Arial" panose="020B0604020202020204" pitchFamily="34" charset="0"/>
              <a:buChar char="•"/>
            </a:pPr>
            <a:r>
              <a:rPr lang="en-GB" sz="1200" b="1" dirty="0">
                <a:solidFill>
                  <a:schemeClr val="tx2"/>
                </a:solidFill>
              </a:rPr>
              <a:t>Clean and Renewable</a:t>
            </a:r>
          </a:p>
          <a:p>
            <a:pPr marL="171450" indent="-171450" algn="l">
              <a:buFont typeface="Arial" panose="020B0604020202020204" pitchFamily="34" charset="0"/>
              <a:buChar char="•"/>
            </a:pPr>
            <a:r>
              <a:rPr lang="en-GB" sz="1200" b="1" dirty="0">
                <a:solidFill>
                  <a:schemeClr val="tx2"/>
                </a:solidFill>
              </a:rPr>
              <a:t>Replacing Fossil Fuel</a:t>
            </a:r>
          </a:p>
          <a:p>
            <a:pPr marL="171450" indent="-171450" algn="l">
              <a:buFont typeface="Arial" panose="020B0604020202020204" pitchFamily="34" charset="0"/>
              <a:buChar char="•"/>
            </a:pPr>
            <a:r>
              <a:rPr lang="en-GB" sz="1200" b="1" dirty="0">
                <a:solidFill>
                  <a:schemeClr val="tx2"/>
                </a:solidFill>
              </a:rPr>
              <a:t>Reducing CO2 emissions</a:t>
            </a:r>
          </a:p>
          <a:p>
            <a:pPr marL="171450" indent="-171450" algn="l">
              <a:buFont typeface="Arial" panose="020B0604020202020204" pitchFamily="34" charset="0"/>
              <a:buChar char="•"/>
            </a:pPr>
            <a:r>
              <a:rPr lang="en-GB" sz="1200" b="1" dirty="0">
                <a:solidFill>
                  <a:schemeClr val="tx2"/>
                </a:solidFill>
              </a:rPr>
              <a:t>Some of the country’s power comes from Bagasse</a:t>
            </a:r>
            <a:endParaRPr lang="en-GB" b="1" dirty="0">
              <a:solidFill>
                <a:schemeClr val="tx2"/>
              </a:solidFill>
            </a:endParaRPr>
          </a:p>
          <a:p>
            <a:endParaRPr lang="en-GB" dirty="0">
              <a:solidFill>
                <a:srgbClr val="41191D"/>
              </a:solidFill>
              <a:cs typeface="Arial" charset="0"/>
            </a:endParaRPr>
          </a:p>
        </p:txBody>
      </p:sp>
      <p:sp>
        <p:nvSpPr>
          <p:cNvPr id="4" name="Slide Number Placeholder 3"/>
          <p:cNvSpPr>
            <a:spLocks noGrp="1"/>
          </p:cNvSpPr>
          <p:nvPr>
            <p:ph type="sldNum" sz="quarter" idx="5"/>
          </p:nvPr>
        </p:nvSpPr>
        <p:spPr/>
        <p:txBody>
          <a:bodyPr/>
          <a:lstStyle/>
          <a:p>
            <a:fld id="{7D143055-9052-47AC-BFE3-D3E4A7A12744}" type="slidenum">
              <a:rPr lang="en-GB" smtClean="0"/>
              <a:t>8</a:t>
            </a:fld>
            <a:endParaRPr lang="en-GB"/>
          </a:p>
        </p:txBody>
      </p:sp>
    </p:spTree>
    <p:extLst>
      <p:ext uri="{BB962C8B-B14F-4D97-AF65-F5344CB8AC3E}">
        <p14:creationId xmlns:p14="http://schemas.microsoft.com/office/powerpoint/2010/main" val="27931979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88641"/>
            <a:ext cx="12192000" cy="6465745"/>
          </a:xfrm>
          <a:prstGeom prst="rect">
            <a:avLst/>
          </a:prstGeom>
        </p:spPr>
      </p:pic>
      <p:sp>
        <p:nvSpPr>
          <p:cNvPr id="2" name="Title 1"/>
          <p:cNvSpPr>
            <a:spLocks noGrp="1"/>
          </p:cNvSpPr>
          <p:nvPr>
            <p:ph type="ctrTitle"/>
          </p:nvPr>
        </p:nvSpPr>
        <p:spPr>
          <a:xfrm>
            <a:off x="1295467" y="4725144"/>
            <a:ext cx="10363200" cy="936104"/>
          </a:xfrm>
          <a:prstGeom prst="rect">
            <a:avLst/>
          </a:prstGeom>
        </p:spPr>
        <p:txBody>
          <a:bodyPr/>
          <a:lstStyle>
            <a:lvl1pPr>
              <a:defRPr>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3883415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39BB5DBB-0402-4F2B-9875-C8B5E337ACCF}" type="datetimeFigureOut">
              <a:rPr lang="en-GB" smtClean="0"/>
              <a:t>10/08/2021</a:t>
            </a:fld>
            <a:endParaRPr lang="en-GB"/>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6E8670B3-00E0-4464-A1D0-1F98269FD761}" type="slidenum">
              <a:rPr lang="en-GB" smtClean="0"/>
              <a:t>‹#›</a:t>
            </a:fld>
            <a:endParaRPr lang="en-GB"/>
          </a:p>
        </p:txBody>
      </p:sp>
    </p:spTree>
    <p:extLst>
      <p:ext uri="{BB962C8B-B14F-4D97-AF65-F5344CB8AC3E}">
        <p14:creationId xmlns:p14="http://schemas.microsoft.com/office/powerpoint/2010/main" val="605904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8" name="Title 6"/>
          <p:cNvSpPr>
            <a:spLocks noGrp="1"/>
          </p:cNvSpPr>
          <p:nvPr>
            <p:ph type="title" hasCustomPrompt="1"/>
          </p:nvPr>
        </p:nvSpPr>
        <p:spPr>
          <a:xfrm>
            <a:off x="276802" y="102702"/>
            <a:ext cx="8763252" cy="432808"/>
          </a:xfrm>
          <a:prstGeom prst="rect">
            <a:avLst/>
          </a:prstGeom>
        </p:spPr>
        <p:txBody>
          <a:bodyPr vert="horz" lIns="80157" tIns="40079" rIns="80157" bIns="40079"/>
          <a:lstStyle>
            <a:lvl1pPr algn="l">
              <a:defRPr sz="2100" b="1" baseline="0">
                <a:solidFill>
                  <a:srgbClr val="174C15"/>
                </a:solidFill>
              </a:defRPr>
            </a:lvl1pPr>
          </a:lstStyle>
          <a:p>
            <a:r>
              <a:rPr lang="en-GB" dirty="0"/>
              <a:t>Title here</a:t>
            </a:r>
            <a:endParaRPr lang="en-US" dirty="0"/>
          </a:p>
        </p:txBody>
      </p:sp>
      <p:sp>
        <p:nvSpPr>
          <p:cNvPr id="9" name="Text Placeholder 8"/>
          <p:cNvSpPr>
            <a:spLocks noGrp="1"/>
          </p:cNvSpPr>
          <p:nvPr>
            <p:ph type="body" sz="quarter" idx="10" hasCustomPrompt="1"/>
          </p:nvPr>
        </p:nvSpPr>
        <p:spPr>
          <a:xfrm>
            <a:off x="673551" y="1174156"/>
            <a:ext cx="10813755" cy="4753121"/>
          </a:xfrm>
          <a:prstGeom prst="rect">
            <a:avLst/>
          </a:prstGeom>
        </p:spPr>
        <p:txBody>
          <a:bodyPr vert="horz" lIns="80157" tIns="40079" rIns="80157" bIns="40079"/>
          <a:lstStyle>
            <a:lvl1pPr marL="0" indent="0">
              <a:buNone/>
              <a:defRPr sz="2100" baseline="0"/>
            </a:lvl1pPr>
          </a:lstStyle>
          <a:p>
            <a:pPr lvl="0"/>
            <a:r>
              <a:rPr lang="en-GB" dirty="0"/>
              <a:t>Click here to edit text</a:t>
            </a:r>
            <a:endParaRPr lang="en-US" dirty="0"/>
          </a:p>
        </p:txBody>
      </p:sp>
    </p:spTree>
    <p:extLst>
      <p:ext uri="{BB962C8B-B14F-4D97-AF65-F5344CB8AC3E}">
        <p14:creationId xmlns:p14="http://schemas.microsoft.com/office/powerpoint/2010/main" val="14006944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A5AAD-D12B-4DF7-8D02-EF04EDCF90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16FDB36-EF92-4298-8F96-A7EFE0762B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BF1F06E-57C4-47D8-BE35-0C389DC561EF}"/>
              </a:ext>
            </a:extLst>
          </p:cNvPr>
          <p:cNvSpPr>
            <a:spLocks noGrp="1"/>
          </p:cNvSpPr>
          <p:nvPr>
            <p:ph type="dt" sz="half" idx="10"/>
          </p:nvPr>
        </p:nvSpPr>
        <p:spPr/>
        <p:txBody>
          <a:bodyPr/>
          <a:lstStyle/>
          <a:p>
            <a:fld id="{49F83A8B-DECB-46A1-9AA7-B881957AD403}" type="datetimeFigureOut">
              <a:rPr lang="en-GB" smtClean="0"/>
              <a:t>10/08/2021</a:t>
            </a:fld>
            <a:endParaRPr lang="en-GB"/>
          </a:p>
        </p:txBody>
      </p:sp>
      <p:sp>
        <p:nvSpPr>
          <p:cNvPr id="5" name="Footer Placeholder 4">
            <a:extLst>
              <a:ext uri="{FF2B5EF4-FFF2-40B4-BE49-F238E27FC236}">
                <a16:creationId xmlns:a16="http://schemas.microsoft.com/office/drawing/2014/main" id="{FE998679-9094-441F-8B60-6BA4B9D626A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EDD82C7-85D8-4ED5-877A-E28A93540620}"/>
              </a:ext>
            </a:extLst>
          </p:cNvPr>
          <p:cNvSpPr>
            <a:spLocks noGrp="1"/>
          </p:cNvSpPr>
          <p:nvPr>
            <p:ph type="sldNum" sz="quarter" idx="12"/>
          </p:nvPr>
        </p:nvSpPr>
        <p:spPr/>
        <p:txBody>
          <a:bodyPr/>
          <a:lstStyle/>
          <a:p>
            <a:fld id="{0BA40824-EF4A-4ECA-929A-4AF2B28108B5}" type="slidenum">
              <a:rPr lang="en-GB" smtClean="0"/>
              <a:t>‹#›</a:t>
            </a:fld>
            <a:endParaRPr lang="en-GB"/>
          </a:p>
        </p:txBody>
      </p:sp>
    </p:spTree>
    <p:extLst>
      <p:ext uri="{BB962C8B-B14F-4D97-AF65-F5344CB8AC3E}">
        <p14:creationId xmlns:p14="http://schemas.microsoft.com/office/powerpoint/2010/main" val="2144996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96128"/>
            <a:ext cx="12192000" cy="6465745"/>
          </a:xfrm>
          <a:prstGeom prst="rect">
            <a:avLst/>
          </a:prstGeom>
        </p:spPr>
      </p:pic>
      <p:sp>
        <p:nvSpPr>
          <p:cNvPr id="2" name="Title 1"/>
          <p:cNvSpPr>
            <a:spLocks noGrp="1"/>
          </p:cNvSpPr>
          <p:nvPr>
            <p:ph type="title"/>
          </p:nvPr>
        </p:nvSpPr>
        <p:spPr>
          <a:xfrm>
            <a:off x="2927648" y="548680"/>
            <a:ext cx="7680853" cy="850106"/>
          </a:xfrm>
          <a:prstGeom prst="rect">
            <a:avLst/>
          </a:prstGeom>
        </p:spPr>
        <p:txBody>
          <a:bodyPr/>
          <a:lstStyle>
            <a:lvl1pPr>
              <a:defRPr sz="3200" b="1">
                <a:solidFill>
                  <a:schemeClr val="bg1"/>
                </a:solidFill>
              </a:defRPr>
            </a:lvl1pPr>
          </a:lstStyle>
          <a:p>
            <a:r>
              <a:rPr lang="en-US"/>
              <a:t>Click to edit Master title style</a:t>
            </a:r>
            <a:endParaRPr lang="en-GB" dirty="0"/>
          </a:p>
        </p:txBody>
      </p:sp>
      <p:sp>
        <p:nvSpPr>
          <p:cNvPr id="3" name="Content Placeholder 2"/>
          <p:cNvSpPr>
            <a:spLocks noGrp="1"/>
          </p:cNvSpPr>
          <p:nvPr>
            <p:ph idx="1"/>
          </p:nvPr>
        </p:nvSpPr>
        <p:spPr>
          <a:xfrm>
            <a:off x="1007435" y="1556793"/>
            <a:ext cx="10574965" cy="4392488"/>
          </a:xfrm>
          <a:prstGeom prst="rect">
            <a:avLst/>
          </a:prstGeom>
          <a:solidFill>
            <a:srgbClr val="FFFFFF">
              <a:alpha val="60000"/>
            </a:srgbClr>
          </a:solidFill>
        </p:spPr>
        <p:txBody>
          <a:bodyPr/>
          <a:lstStyle>
            <a:lvl1pPr>
              <a:defRPr>
                <a:solidFill>
                  <a:srgbClr val="4D2B31"/>
                </a:solidFill>
              </a:defRPr>
            </a:lvl1pPr>
            <a:lvl2pPr>
              <a:defRPr>
                <a:solidFill>
                  <a:srgbClr val="4D2B31"/>
                </a:solidFill>
              </a:defRPr>
            </a:lvl2pPr>
            <a:lvl3pPr>
              <a:defRPr>
                <a:solidFill>
                  <a:srgbClr val="4D2B31"/>
                </a:solidFill>
              </a:defRPr>
            </a:lvl3pPr>
            <a:lvl4pPr>
              <a:defRPr>
                <a:solidFill>
                  <a:srgbClr val="4D2B31"/>
                </a:solidFill>
              </a:defRPr>
            </a:lvl4pPr>
            <a:lvl5pPr>
              <a:defRPr>
                <a:solidFill>
                  <a:srgbClr val="4D2B3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647134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39BB5DBB-0402-4F2B-9875-C8B5E337ACCF}" type="datetimeFigureOut">
              <a:rPr lang="en-GB" smtClean="0"/>
              <a:t>10/08/2021</a:t>
            </a:fld>
            <a:endParaRPr lang="en-GB"/>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6E8670B3-00E0-4464-A1D0-1F98269FD761}" type="slidenum">
              <a:rPr lang="en-GB" smtClean="0"/>
              <a:t>‹#›</a:t>
            </a:fld>
            <a:endParaRPr lang="en-GB"/>
          </a:p>
        </p:txBody>
      </p:sp>
    </p:spTree>
    <p:extLst>
      <p:ext uri="{BB962C8B-B14F-4D97-AF65-F5344CB8AC3E}">
        <p14:creationId xmlns:p14="http://schemas.microsoft.com/office/powerpoint/2010/main" val="1209864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96128"/>
            <a:ext cx="12192000" cy="6465745"/>
          </a:xfrm>
          <a:prstGeom prst="rect">
            <a:avLst/>
          </a:prstGeom>
        </p:spPr>
      </p:pic>
      <p:sp>
        <p:nvSpPr>
          <p:cNvPr id="2" name="Title 1"/>
          <p:cNvSpPr>
            <a:spLocks noGrp="1"/>
          </p:cNvSpPr>
          <p:nvPr>
            <p:ph type="title"/>
          </p:nvPr>
        </p:nvSpPr>
        <p:spPr>
          <a:xfrm>
            <a:off x="2639616" y="620688"/>
            <a:ext cx="7968885" cy="1066130"/>
          </a:xfrm>
          <a:prstGeom prst="rect">
            <a:avLst/>
          </a:prstGeom>
        </p:spPr>
        <p:txBody>
          <a:bodyPr/>
          <a:lstStyle>
            <a:lvl1pPr>
              <a:defRPr sz="3200" b="1">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1007435" y="1628801"/>
            <a:ext cx="5192779" cy="4392488"/>
          </a:xfrm>
          <a:prstGeom prst="rect">
            <a:avLst/>
          </a:prstGeom>
          <a:solidFill>
            <a:srgbClr val="FFFFFF">
              <a:alpha val="60000"/>
            </a:srgbClr>
          </a:solidFill>
        </p:spPr>
        <p:txBody>
          <a:bodyPr/>
          <a:lstStyle>
            <a:lvl1pPr>
              <a:defRPr sz="2800">
                <a:solidFill>
                  <a:srgbClr val="4D2B31"/>
                </a:solidFill>
              </a:defRPr>
            </a:lvl1pPr>
            <a:lvl2pPr>
              <a:defRPr sz="2400">
                <a:solidFill>
                  <a:srgbClr val="4D2B31"/>
                </a:solidFill>
              </a:defRPr>
            </a:lvl2pPr>
            <a:lvl3pPr>
              <a:defRPr sz="2000">
                <a:solidFill>
                  <a:srgbClr val="4D2B31"/>
                </a:solidFill>
              </a:defRPr>
            </a:lvl3pPr>
            <a:lvl4pPr>
              <a:defRPr sz="1800">
                <a:solidFill>
                  <a:srgbClr val="4D2B31"/>
                </a:solidFill>
              </a:defRPr>
            </a:lvl4pPr>
            <a:lvl5pPr>
              <a:defRPr sz="1800">
                <a:solidFill>
                  <a:srgbClr val="4D2B3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384032" y="1628801"/>
            <a:ext cx="5288789" cy="4392488"/>
          </a:xfrm>
          <a:prstGeom prst="rect">
            <a:avLst/>
          </a:prstGeom>
          <a:solidFill>
            <a:srgbClr val="FFFFFF">
              <a:alpha val="60000"/>
            </a:srgbClr>
          </a:solidFill>
        </p:spPr>
        <p:txBody>
          <a:bodyPr/>
          <a:lstStyle>
            <a:lvl1pPr>
              <a:defRPr sz="2800">
                <a:solidFill>
                  <a:srgbClr val="4D2B31"/>
                </a:solidFill>
              </a:defRPr>
            </a:lvl1pPr>
            <a:lvl2pPr>
              <a:defRPr sz="2400">
                <a:solidFill>
                  <a:srgbClr val="4D2B31"/>
                </a:solidFill>
              </a:defRPr>
            </a:lvl2pPr>
            <a:lvl3pPr>
              <a:defRPr sz="2000">
                <a:solidFill>
                  <a:srgbClr val="4D2B31"/>
                </a:solidFill>
              </a:defRPr>
            </a:lvl3pPr>
            <a:lvl4pPr>
              <a:defRPr sz="1800">
                <a:solidFill>
                  <a:srgbClr val="4D2B31"/>
                </a:solidFill>
              </a:defRPr>
            </a:lvl4pPr>
            <a:lvl5pPr>
              <a:defRPr sz="1800">
                <a:solidFill>
                  <a:srgbClr val="4D2B3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215682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39BB5DBB-0402-4F2B-9875-C8B5E337ACCF}" type="datetimeFigureOut">
              <a:rPr lang="en-GB" smtClean="0"/>
              <a:t>10/08/2021</a:t>
            </a:fld>
            <a:endParaRPr lang="en-GB"/>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6E8670B3-00E0-4464-A1D0-1F98269FD761}" type="slidenum">
              <a:rPr lang="en-GB" smtClean="0"/>
              <a:t>‹#›</a:t>
            </a:fld>
            <a:endParaRPr lang="en-GB"/>
          </a:p>
        </p:txBody>
      </p:sp>
    </p:spTree>
    <p:extLst>
      <p:ext uri="{BB962C8B-B14F-4D97-AF65-F5344CB8AC3E}">
        <p14:creationId xmlns:p14="http://schemas.microsoft.com/office/powerpoint/2010/main" val="2545482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0" y="196128"/>
            <a:ext cx="12192000" cy="6465745"/>
          </a:xfrm>
          <a:prstGeom prst="rect">
            <a:avLst/>
          </a:prstGeom>
        </p:spPr>
      </p:pic>
      <p:sp>
        <p:nvSpPr>
          <p:cNvPr id="2" name="Title 1"/>
          <p:cNvSpPr>
            <a:spLocks noGrp="1"/>
          </p:cNvSpPr>
          <p:nvPr>
            <p:ph type="title"/>
          </p:nvPr>
        </p:nvSpPr>
        <p:spPr>
          <a:xfrm>
            <a:off x="2447595" y="692696"/>
            <a:ext cx="8832981" cy="936104"/>
          </a:xfrm>
          <a:prstGeom prst="rect">
            <a:avLst/>
          </a:prstGeom>
        </p:spPr>
        <p:txBody>
          <a:bodyPr/>
          <a:lstStyle>
            <a:lvl1pPr>
              <a:defRPr sz="3600" b="1">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3266879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39BB5DBB-0402-4F2B-9875-C8B5E337ACCF}" type="datetimeFigureOut">
              <a:rPr lang="en-GB" smtClean="0"/>
              <a:t>10/08/2021</a:t>
            </a:fld>
            <a:endParaRPr lang="en-GB"/>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6E8670B3-00E0-4464-A1D0-1F98269FD761}" type="slidenum">
              <a:rPr lang="en-GB" smtClean="0"/>
              <a:t>‹#›</a:t>
            </a:fld>
            <a:endParaRPr lang="en-GB"/>
          </a:p>
        </p:txBody>
      </p:sp>
    </p:spTree>
    <p:extLst>
      <p:ext uri="{BB962C8B-B14F-4D97-AF65-F5344CB8AC3E}">
        <p14:creationId xmlns:p14="http://schemas.microsoft.com/office/powerpoint/2010/main" val="3939852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39BB5DBB-0402-4F2B-9875-C8B5E337ACCF}" type="datetimeFigureOut">
              <a:rPr lang="en-GB" smtClean="0"/>
              <a:t>10/08/2021</a:t>
            </a:fld>
            <a:endParaRPr lang="en-GB"/>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6E8670B3-00E0-4464-A1D0-1F98269FD761}" type="slidenum">
              <a:rPr lang="en-GB" smtClean="0"/>
              <a:t>‹#›</a:t>
            </a:fld>
            <a:endParaRPr lang="en-GB"/>
          </a:p>
        </p:txBody>
      </p:sp>
    </p:spTree>
    <p:extLst>
      <p:ext uri="{BB962C8B-B14F-4D97-AF65-F5344CB8AC3E}">
        <p14:creationId xmlns:p14="http://schemas.microsoft.com/office/powerpoint/2010/main" val="3793736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39BB5DBB-0402-4F2B-9875-C8B5E337ACCF}" type="datetimeFigureOut">
              <a:rPr lang="en-GB" smtClean="0"/>
              <a:t>10/08/2021</a:t>
            </a:fld>
            <a:endParaRPr lang="en-GB"/>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6E8670B3-00E0-4464-A1D0-1F98269FD761}" type="slidenum">
              <a:rPr lang="en-GB" smtClean="0"/>
              <a:t>‹#›</a:t>
            </a:fld>
            <a:endParaRPr lang="en-GB"/>
          </a:p>
        </p:txBody>
      </p:sp>
    </p:spTree>
    <p:extLst>
      <p:ext uri="{BB962C8B-B14F-4D97-AF65-F5344CB8AC3E}">
        <p14:creationId xmlns:p14="http://schemas.microsoft.com/office/powerpoint/2010/main" val="9019481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L:\Board.png"/>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16405" y="1"/>
            <a:ext cx="12208405" cy="6881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29352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4.xml"/><Relationship Id="rId1" Type="http://schemas.openxmlformats.org/officeDocument/2006/relationships/themeOverride" Target="../theme/themeOverr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6.xml"/><Relationship Id="rId1" Type="http://schemas.openxmlformats.org/officeDocument/2006/relationships/themeOverride" Target="../theme/themeOverride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hemeOverride" Target="../theme/themeOverride4.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hemeOverride" Target="../theme/themeOverride5.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3.xml"/><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hemeOverride" Target="../theme/themeOverride6.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6DD71-38E1-43ED-920A-8061A4221508}"/>
              </a:ext>
            </a:extLst>
          </p:cNvPr>
          <p:cNvSpPr>
            <a:spLocks noGrp="1"/>
          </p:cNvSpPr>
          <p:nvPr>
            <p:ph type="title"/>
          </p:nvPr>
        </p:nvSpPr>
        <p:spPr>
          <a:xfrm>
            <a:off x="609600" y="274638"/>
            <a:ext cx="10972800" cy="1143000"/>
          </a:xfrm>
        </p:spPr>
        <p:txBody>
          <a:bodyPr anchor="ctr">
            <a:normAutofit/>
          </a:bodyPr>
          <a:lstStyle/>
          <a:p>
            <a:r>
              <a:rPr lang="en-GB" dirty="0"/>
              <a:t>What is a Sugar Cane?</a:t>
            </a:r>
          </a:p>
        </p:txBody>
      </p:sp>
      <p:sp>
        <p:nvSpPr>
          <p:cNvPr id="9" name="Content Placeholder 3">
            <a:extLst>
              <a:ext uri="{FF2B5EF4-FFF2-40B4-BE49-F238E27FC236}">
                <a16:creationId xmlns:a16="http://schemas.microsoft.com/office/drawing/2014/main" id="{0BE04045-AEEE-4962-B521-CBF6AD657956}"/>
              </a:ext>
            </a:extLst>
          </p:cNvPr>
          <p:cNvSpPr>
            <a:spLocks noGrp="1"/>
          </p:cNvSpPr>
          <p:nvPr>
            <p:ph sz="half" idx="1"/>
          </p:nvPr>
        </p:nvSpPr>
        <p:spPr>
          <a:xfrm>
            <a:off x="5051685" y="1600201"/>
            <a:ext cx="6530715" cy="4525963"/>
          </a:xfrm>
        </p:spPr>
        <p:txBody>
          <a:bodyPr>
            <a:normAutofit/>
          </a:bodyPr>
          <a:lstStyle/>
          <a:p>
            <a:r>
              <a:rPr lang="en-US" sz="2000" dirty="0"/>
              <a:t>Part of the </a:t>
            </a:r>
            <a:r>
              <a:rPr lang="en-GB" sz="2000" dirty="0" err="1"/>
              <a:t>Poaceae</a:t>
            </a:r>
            <a:r>
              <a:rPr lang="en-GB" sz="2000" dirty="0"/>
              <a:t> family, the saccharum plant is a tall grass that grows up to 5 meters tall</a:t>
            </a:r>
          </a:p>
          <a:p>
            <a:endParaRPr lang="en-GB" sz="2000" dirty="0"/>
          </a:p>
          <a:p>
            <a:r>
              <a:rPr lang="en-GB" sz="2000" dirty="0"/>
              <a:t>The mature stalk has the typical composition of;</a:t>
            </a:r>
          </a:p>
          <a:p>
            <a:pPr lvl="1"/>
            <a:r>
              <a:rPr lang="en-GB" sz="1800" dirty="0"/>
              <a:t>Water 70%</a:t>
            </a:r>
          </a:p>
          <a:p>
            <a:pPr lvl="1"/>
            <a:r>
              <a:rPr lang="en-GB" sz="1800" dirty="0"/>
              <a:t>Sugar 16%</a:t>
            </a:r>
          </a:p>
          <a:p>
            <a:pPr lvl="1"/>
            <a:r>
              <a:rPr lang="en-GB" sz="1800" dirty="0"/>
              <a:t>Fibre 11%</a:t>
            </a:r>
          </a:p>
          <a:p>
            <a:pPr lvl="1"/>
            <a:r>
              <a:rPr lang="en-GB" sz="1800" dirty="0"/>
              <a:t>Other 3%</a:t>
            </a:r>
          </a:p>
          <a:p>
            <a:pPr lvl="1"/>
            <a:endParaRPr lang="en-GB" sz="1800" dirty="0"/>
          </a:p>
          <a:p>
            <a:r>
              <a:rPr lang="en-GB" sz="2000" dirty="0"/>
              <a:t>It grows exclusively in tropical or subtropical climates</a:t>
            </a:r>
          </a:p>
          <a:p>
            <a:endParaRPr lang="en-GB" sz="2000" dirty="0"/>
          </a:p>
          <a:p>
            <a:r>
              <a:rPr lang="en-GB" sz="2000" dirty="0"/>
              <a:t>Makes up roughly 80% of global sugar production</a:t>
            </a:r>
          </a:p>
          <a:p>
            <a:endParaRPr lang="en-GB" sz="2000" dirty="0"/>
          </a:p>
          <a:p>
            <a:endParaRPr lang="en-GB" sz="2000" dirty="0"/>
          </a:p>
          <a:p>
            <a:endParaRPr lang="en-US" sz="2000" dirty="0"/>
          </a:p>
        </p:txBody>
      </p:sp>
      <p:pic>
        <p:nvPicPr>
          <p:cNvPr id="4" name="Picture 3" descr="A picture containing outdoor, tree, plant, grass&#10;&#10;Description automatically generated">
            <a:extLst>
              <a:ext uri="{FF2B5EF4-FFF2-40B4-BE49-F238E27FC236}">
                <a16:creationId xmlns:a16="http://schemas.microsoft.com/office/drawing/2014/main" id="{1851789E-6DB4-48B5-BAB8-E634C4E860B5}"/>
              </a:ext>
            </a:extLst>
          </p:cNvPr>
          <p:cNvPicPr>
            <a:picLocks noChangeAspect="1"/>
          </p:cNvPicPr>
          <p:nvPr/>
        </p:nvPicPr>
        <p:blipFill rotWithShape="1">
          <a:blip r:embed="rId3">
            <a:extLst>
              <a:ext uri="{28A0092B-C50C-407E-A947-70E740481C1C}">
                <a14:useLocalDpi xmlns:a14="http://schemas.microsoft.com/office/drawing/2010/main" val="0"/>
              </a:ext>
            </a:extLst>
          </a:blip>
          <a:srcRect t="17828" r="1" b="26069"/>
          <a:stretch/>
        </p:blipFill>
        <p:spPr>
          <a:xfrm>
            <a:off x="489679" y="1974956"/>
            <a:ext cx="4266943" cy="3586396"/>
          </a:xfrm>
          <a:prstGeom prst="rect">
            <a:avLst/>
          </a:prstGeom>
          <a:noFill/>
        </p:spPr>
      </p:pic>
    </p:spTree>
    <p:extLst>
      <p:ext uri="{BB962C8B-B14F-4D97-AF65-F5344CB8AC3E}">
        <p14:creationId xmlns:p14="http://schemas.microsoft.com/office/powerpoint/2010/main" val="1471724100"/>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384B2-F3EC-4C9C-BE2B-E65AD3D96E6C}"/>
              </a:ext>
            </a:extLst>
          </p:cNvPr>
          <p:cNvSpPr>
            <a:spLocks noGrp="1"/>
          </p:cNvSpPr>
          <p:nvPr>
            <p:ph type="title"/>
          </p:nvPr>
        </p:nvSpPr>
        <p:spPr/>
        <p:txBody>
          <a:bodyPr/>
          <a:lstStyle/>
          <a:p>
            <a:r>
              <a:rPr lang="en-GB" dirty="0"/>
              <a:t>The History of Cane in Mauritius</a:t>
            </a:r>
          </a:p>
        </p:txBody>
      </p:sp>
      <p:sp>
        <p:nvSpPr>
          <p:cNvPr id="3" name="Content Placeholder 2">
            <a:extLst>
              <a:ext uri="{FF2B5EF4-FFF2-40B4-BE49-F238E27FC236}">
                <a16:creationId xmlns:a16="http://schemas.microsoft.com/office/drawing/2014/main" id="{94C113C9-0D56-4F71-9CA8-9552EB622BF5}"/>
              </a:ext>
            </a:extLst>
          </p:cNvPr>
          <p:cNvSpPr>
            <a:spLocks noGrp="1"/>
          </p:cNvSpPr>
          <p:nvPr>
            <p:ph sz="half" idx="1"/>
          </p:nvPr>
        </p:nvSpPr>
        <p:spPr>
          <a:xfrm>
            <a:off x="1007435" y="1628801"/>
            <a:ext cx="10361150" cy="4392488"/>
          </a:xfrm>
        </p:spPr>
        <p:txBody>
          <a:bodyPr/>
          <a:lstStyle/>
          <a:p>
            <a:r>
              <a:rPr lang="en-GB" sz="1600" dirty="0"/>
              <a:t>Sugar cane has been grown and turned into the sweet stuff for almost 400 years – first introduced onto Mauritius by the Dutch in around 1638, when they returned to colonise the island after accidentally discovering it in 1598. (the first to set foot on the island were the Arabs (around 900 AD) followed by the Portuguese early in the 1500’s who named the island </a:t>
            </a:r>
            <a:r>
              <a:rPr lang="en-GB" sz="1600" dirty="0" err="1"/>
              <a:t>Ilha</a:t>
            </a:r>
            <a:r>
              <a:rPr lang="en-GB" sz="1600" dirty="0"/>
              <a:t> do </a:t>
            </a:r>
            <a:r>
              <a:rPr lang="en-GB" sz="1600" dirty="0" err="1"/>
              <a:t>Cirne</a:t>
            </a:r>
            <a:r>
              <a:rPr lang="en-GB" sz="1600" dirty="0"/>
              <a:t>, Swan Island)</a:t>
            </a:r>
          </a:p>
          <a:p>
            <a:r>
              <a:rPr lang="en-GB" sz="1600" dirty="0"/>
              <a:t>Importing sugar cane from Java and a workforce of slaves from Mozambique and Madagascar, the intention was to produce Arak – a potent rum popular among sailors. </a:t>
            </a:r>
          </a:p>
          <a:p>
            <a:r>
              <a:rPr lang="en-GB" sz="1600" dirty="0"/>
              <a:t>After the Dutch left in 1710, pushed out by unbearable heat and cyclones, the French took over, continuing the transportation and exploitation to produce sugar for their king. </a:t>
            </a:r>
          </a:p>
          <a:p>
            <a:endParaRPr lang="en-GB" sz="1600" dirty="0"/>
          </a:p>
          <a:p>
            <a:r>
              <a:rPr lang="en-GB" sz="1600" dirty="0"/>
              <a:t>When Britain arrived to occupy the island in 1810 (after the Slave Trade Act of 1807 but before the 1833 Slavery Abolition Act), it resulted in a boom in the nation’s sugar industry. </a:t>
            </a:r>
          </a:p>
          <a:p>
            <a:r>
              <a:rPr lang="en-GB" sz="1600" dirty="0"/>
              <a:t>As navigation laws were repealed and abolished, Mauritian sugar was able to be sold in other countries, competing with sugar from the West Indies, and around 400 Mauritian sugar factories were in operation. </a:t>
            </a:r>
          </a:p>
          <a:p>
            <a:r>
              <a:rPr lang="en-GB" sz="1600" dirty="0"/>
              <a:t>Today, brick chimneys are bold reminders of the country’s industry, but as the industry and economy has boomed in other sectors, only three sugar factories remain o the island</a:t>
            </a:r>
          </a:p>
          <a:p>
            <a:endParaRPr lang="en-GB" sz="1600" dirty="0"/>
          </a:p>
        </p:txBody>
      </p:sp>
    </p:spTree>
    <p:extLst>
      <p:ext uri="{BB962C8B-B14F-4D97-AF65-F5344CB8AC3E}">
        <p14:creationId xmlns:p14="http://schemas.microsoft.com/office/powerpoint/2010/main" val="1445577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960A6-6D5B-48D1-9758-A8E6669379DE}"/>
              </a:ext>
            </a:extLst>
          </p:cNvPr>
          <p:cNvSpPr>
            <a:spLocks noGrp="1"/>
          </p:cNvSpPr>
          <p:nvPr>
            <p:ph type="title"/>
          </p:nvPr>
        </p:nvSpPr>
        <p:spPr/>
        <p:txBody>
          <a:bodyPr/>
          <a:lstStyle/>
          <a:p>
            <a:r>
              <a:rPr lang="en-GB" dirty="0"/>
              <a:t>Billington’s Heritage</a:t>
            </a:r>
          </a:p>
        </p:txBody>
      </p:sp>
      <p:sp>
        <p:nvSpPr>
          <p:cNvPr id="3" name="Rectangle 2">
            <a:extLst>
              <a:ext uri="{FF2B5EF4-FFF2-40B4-BE49-F238E27FC236}">
                <a16:creationId xmlns:a16="http://schemas.microsoft.com/office/drawing/2014/main" id="{5BDF4AE6-0383-481B-9D70-DFFBD374BAE9}"/>
              </a:ext>
            </a:extLst>
          </p:cNvPr>
          <p:cNvSpPr/>
          <p:nvPr/>
        </p:nvSpPr>
        <p:spPr>
          <a:xfrm>
            <a:off x="937843" y="1729640"/>
            <a:ext cx="6643171" cy="3999916"/>
          </a:xfrm>
          <a:prstGeom prst="rect">
            <a:avLst/>
          </a:prstGeom>
          <a:solidFill>
            <a:srgbClr val="FFFFFF">
              <a:alpha val="60000"/>
            </a:srgbClr>
          </a:solidFill>
        </p:spPr>
        <p:txBody>
          <a:bodyPr>
            <a:normAutofit/>
          </a:bodyPr>
          <a:lstStyle/>
          <a:p>
            <a:pPr marL="171450" indent="-171450" eaLnBrk="0" fontAlgn="base" hangingPunct="0">
              <a:lnSpc>
                <a:spcPct val="160000"/>
              </a:lnSpc>
              <a:buFont typeface="Arial" panose="020B0604020202020204" pitchFamily="34" charset="0"/>
              <a:buChar char="•"/>
              <a:tabLst>
                <a:tab pos="457200" algn="l"/>
              </a:tabLst>
            </a:pPr>
            <a:endParaRPr lang="en-GB" sz="1200" dirty="0">
              <a:solidFill>
                <a:srgbClr val="552525"/>
              </a:solidFill>
            </a:endParaRPr>
          </a:p>
          <a:p>
            <a:pPr marL="171450" indent="-171450" eaLnBrk="0" fontAlgn="base" hangingPunct="0">
              <a:lnSpc>
                <a:spcPct val="160000"/>
              </a:lnSpc>
              <a:buFont typeface="Arial" panose="020B0604020202020204" pitchFamily="34" charset="0"/>
              <a:buChar char="•"/>
              <a:tabLst>
                <a:tab pos="457200" algn="l"/>
              </a:tabLst>
            </a:pPr>
            <a:r>
              <a:rPr lang="en-GB" sz="1200" dirty="0">
                <a:solidFill>
                  <a:srgbClr val="552525"/>
                </a:solidFill>
              </a:rPr>
              <a:t>Edward </a:t>
            </a:r>
            <a:r>
              <a:rPr lang="en-GB" sz="1200" dirty="0" err="1">
                <a:solidFill>
                  <a:srgbClr val="552525"/>
                </a:solidFill>
              </a:rPr>
              <a:t>Billington</a:t>
            </a:r>
            <a:r>
              <a:rPr lang="en-GB" sz="1200" dirty="0">
                <a:solidFill>
                  <a:srgbClr val="552525"/>
                </a:solidFill>
              </a:rPr>
              <a:t> and Son began trading tea and coffee across the oceans in 1858 and started to import sugar soon after.</a:t>
            </a:r>
          </a:p>
          <a:p>
            <a:pPr marL="171450" indent="-171450" eaLnBrk="0" fontAlgn="base" hangingPunct="0">
              <a:lnSpc>
                <a:spcPct val="160000"/>
              </a:lnSpc>
              <a:buFont typeface="Arial" panose="020B0604020202020204" pitchFamily="34" charset="0"/>
              <a:buChar char="•"/>
              <a:tabLst>
                <a:tab pos="457200" algn="l"/>
              </a:tabLst>
            </a:pPr>
            <a:endParaRPr lang="en-GB" sz="1200" dirty="0">
              <a:solidFill>
                <a:srgbClr val="552525"/>
              </a:solidFill>
            </a:endParaRPr>
          </a:p>
          <a:p>
            <a:pPr marL="171450" indent="-171450" eaLnBrk="0" fontAlgn="base" hangingPunct="0">
              <a:lnSpc>
                <a:spcPct val="160000"/>
              </a:lnSpc>
              <a:buFont typeface="Arial" panose="020B0604020202020204" pitchFamily="34" charset="0"/>
              <a:buChar char="•"/>
              <a:tabLst>
                <a:tab pos="457200" algn="l"/>
              </a:tabLst>
            </a:pPr>
            <a:r>
              <a:rPr lang="en-GB" sz="1200" dirty="0">
                <a:solidFill>
                  <a:srgbClr val="552525"/>
                </a:solidFill>
              </a:rPr>
              <a:t>It was in 1977 that Billington’s began to import sugar of the highest quality – the Mauritian unrefined brown sugars for which we are famous today.</a:t>
            </a:r>
          </a:p>
          <a:p>
            <a:pPr marL="171450" indent="-171450" eaLnBrk="0" fontAlgn="base" hangingPunct="0">
              <a:lnSpc>
                <a:spcPct val="160000"/>
              </a:lnSpc>
              <a:buFont typeface="Arial" panose="020B0604020202020204" pitchFamily="34" charset="0"/>
              <a:buChar char="•"/>
              <a:tabLst>
                <a:tab pos="457200" algn="l"/>
              </a:tabLst>
            </a:pPr>
            <a:endParaRPr lang="en-GB" sz="1200" dirty="0">
              <a:solidFill>
                <a:srgbClr val="552525"/>
              </a:solidFill>
            </a:endParaRPr>
          </a:p>
          <a:p>
            <a:pPr marL="171450" indent="-171450" eaLnBrk="0" fontAlgn="base" hangingPunct="0">
              <a:lnSpc>
                <a:spcPct val="160000"/>
              </a:lnSpc>
              <a:buFont typeface="Arial" panose="020B0604020202020204" pitchFamily="34" charset="0"/>
              <a:buChar char="•"/>
              <a:tabLst>
                <a:tab pos="457200" algn="l"/>
              </a:tabLst>
            </a:pPr>
            <a:r>
              <a:rPr lang="en-GB" sz="1200" dirty="0">
                <a:solidFill>
                  <a:srgbClr val="552525"/>
                </a:solidFill>
              </a:rPr>
              <a:t>To the present day and Billington’s is now part of The Associated British Foods Group, joining The Silver Spoon Company in 2004.</a:t>
            </a:r>
          </a:p>
          <a:p>
            <a:pPr marL="171450" indent="-171450" eaLnBrk="0" fontAlgn="base" hangingPunct="0">
              <a:lnSpc>
                <a:spcPct val="160000"/>
              </a:lnSpc>
              <a:buFont typeface="Arial" panose="020B0604020202020204" pitchFamily="34" charset="0"/>
              <a:buChar char="•"/>
              <a:tabLst>
                <a:tab pos="457200" algn="l"/>
              </a:tabLst>
            </a:pPr>
            <a:endParaRPr lang="en-GB" sz="1200" dirty="0">
              <a:solidFill>
                <a:srgbClr val="552525"/>
              </a:solidFill>
            </a:endParaRPr>
          </a:p>
          <a:p>
            <a:pPr marL="171450" indent="-171450" eaLnBrk="0" fontAlgn="base" hangingPunct="0">
              <a:lnSpc>
                <a:spcPct val="160000"/>
              </a:lnSpc>
              <a:buFont typeface="Arial" panose="020B0604020202020204" pitchFamily="34" charset="0"/>
              <a:buChar char="•"/>
              <a:tabLst>
                <a:tab pos="457200" algn="l"/>
              </a:tabLst>
            </a:pPr>
            <a:r>
              <a:rPr lang="en-GB" sz="1200" dirty="0">
                <a:solidFill>
                  <a:srgbClr val="552525"/>
                </a:solidFill>
              </a:rPr>
              <a:t>Our founding values of quality, integrity and fair trading, as well as our rich family heritage are still absolutely central to the way we do business today.</a:t>
            </a:r>
          </a:p>
        </p:txBody>
      </p:sp>
      <p:pic>
        <p:nvPicPr>
          <p:cNvPr id="4" name="Picture 3" descr="A picture containing indoor, bed, pillow&#10;&#10;Description automatically generated">
            <a:extLst>
              <a:ext uri="{FF2B5EF4-FFF2-40B4-BE49-F238E27FC236}">
                <a16:creationId xmlns:a16="http://schemas.microsoft.com/office/drawing/2014/main" id="{0062039B-1AB2-4B8F-989A-AFDC4EB894B2}"/>
              </a:ext>
            </a:extLst>
          </p:cNvPr>
          <p:cNvPicPr>
            <a:picLocks noChangeAspect="1"/>
          </p:cNvPicPr>
          <p:nvPr/>
        </p:nvPicPr>
        <p:blipFill rotWithShape="1">
          <a:blip r:embed="rId3">
            <a:extLst>
              <a:ext uri="{28A0092B-C50C-407E-A947-70E740481C1C}">
                <a14:useLocalDpi xmlns:a14="http://schemas.microsoft.com/office/drawing/2010/main" val="0"/>
              </a:ext>
            </a:extLst>
          </a:blip>
          <a:srcRect r="12977"/>
          <a:stretch/>
        </p:blipFill>
        <p:spPr>
          <a:xfrm>
            <a:off x="8283546" y="3926377"/>
            <a:ext cx="2738438" cy="2097855"/>
          </a:xfrm>
          <a:prstGeom prst="rect">
            <a:avLst/>
          </a:prstGeom>
        </p:spPr>
      </p:pic>
      <p:pic>
        <p:nvPicPr>
          <p:cNvPr id="5" name="Picture 4">
            <a:extLst>
              <a:ext uri="{FF2B5EF4-FFF2-40B4-BE49-F238E27FC236}">
                <a16:creationId xmlns:a16="http://schemas.microsoft.com/office/drawing/2014/main" id="{676D4E0E-D545-4B39-8E9E-8ABC5186617A}"/>
              </a:ext>
            </a:extLst>
          </p:cNvPr>
          <p:cNvPicPr>
            <a:picLocks noChangeAspect="1"/>
          </p:cNvPicPr>
          <p:nvPr/>
        </p:nvPicPr>
        <p:blipFill>
          <a:blip r:embed="rId4"/>
          <a:stretch>
            <a:fillRect/>
          </a:stretch>
        </p:blipFill>
        <p:spPr>
          <a:xfrm>
            <a:off x="8283546" y="1631743"/>
            <a:ext cx="2738437" cy="2097855"/>
          </a:xfrm>
          <a:prstGeom prst="rect">
            <a:avLst/>
          </a:prstGeom>
        </p:spPr>
      </p:pic>
    </p:spTree>
    <p:extLst>
      <p:ext uri="{BB962C8B-B14F-4D97-AF65-F5344CB8AC3E}">
        <p14:creationId xmlns:p14="http://schemas.microsoft.com/office/powerpoint/2010/main" val="152527675"/>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3ADD5-2A26-4B25-83F6-2470CB866A2E}"/>
              </a:ext>
            </a:extLst>
          </p:cNvPr>
          <p:cNvSpPr>
            <a:spLocks noGrp="1"/>
          </p:cNvSpPr>
          <p:nvPr>
            <p:ph type="title"/>
          </p:nvPr>
        </p:nvSpPr>
        <p:spPr>
          <a:xfrm>
            <a:off x="2856972" y="393539"/>
            <a:ext cx="7711161" cy="1143000"/>
          </a:xfrm>
        </p:spPr>
        <p:txBody>
          <a:bodyPr>
            <a:normAutofit/>
          </a:bodyPr>
          <a:lstStyle/>
          <a:p>
            <a:r>
              <a:rPr lang="en-GB" sz="2800" b="1" dirty="0"/>
              <a:t>Unrefined Sugar Sourced from the Best Location</a:t>
            </a:r>
            <a:endParaRPr lang="en-GB" b="1" dirty="0"/>
          </a:p>
        </p:txBody>
      </p:sp>
      <p:sp>
        <p:nvSpPr>
          <p:cNvPr id="15" name="Content Placeholder 2">
            <a:extLst>
              <a:ext uri="{FF2B5EF4-FFF2-40B4-BE49-F238E27FC236}">
                <a16:creationId xmlns:a16="http://schemas.microsoft.com/office/drawing/2014/main" id="{B3DEC29B-2E69-453F-8738-27D5B5B54D96}"/>
              </a:ext>
            </a:extLst>
          </p:cNvPr>
          <p:cNvSpPr>
            <a:spLocks noGrp="1"/>
          </p:cNvSpPr>
          <p:nvPr>
            <p:ph idx="1"/>
          </p:nvPr>
        </p:nvSpPr>
        <p:spPr>
          <a:xfrm>
            <a:off x="516672" y="1441393"/>
            <a:ext cx="11158654" cy="4941763"/>
          </a:xfrm>
        </p:spPr>
        <p:txBody>
          <a:bodyPr/>
          <a:lstStyle/>
          <a:p>
            <a:pPr marL="0" indent="0">
              <a:buNone/>
            </a:pPr>
            <a:r>
              <a:rPr lang="en-GB" dirty="0"/>
              <a:t> </a:t>
            </a:r>
          </a:p>
        </p:txBody>
      </p:sp>
      <p:pic>
        <p:nvPicPr>
          <p:cNvPr id="5" name="Picture 4" descr="A close up of an animal&#10;&#10;Description generated with high confidence">
            <a:extLst>
              <a:ext uri="{FF2B5EF4-FFF2-40B4-BE49-F238E27FC236}">
                <a16:creationId xmlns:a16="http://schemas.microsoft.com/office/drawing/2014/main" id="{DE857C37-E4B1-4574-BC98-261FE4A9FB2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522" b="92935" l="4380" r="97445">
                        <a14:foregroundMark x1="35036" y1="12500" x2="48905" y2="10870"/>
                        <a14:foregroundMark x1="48905" y1="10870" x2="53650" y2="15761"/>
                        <a14:foregroundMark x1="57664" y1="9239" x2="47080" y2="7065"/>
                        <a14:foregroundMark x1="6934" y1="30978" x2="4380" y2="48370"/>
                        <a14:foregroundMark x1="4380" y1="48370" x2="5839" y2="55435"/>
                        <a14:foregroundMark x1="22628" y1="83696" x2="25912" y2="90217"/>
                        <a14:foregroundMark x1="44891" y1="92391" x2="49635" y2="93478"/>
                        <a14:foregroundMark x1="87956" y1="94022" x2="97445" y2="77174"/>
                        <a14:foregroundMark x1="97445" y1="77174" x2="90511" y2="61957"/>
                        <a14:foregroundMark x1="57299" y1="65761" x2="69343" y2="71196"/>
                        <a14:foregroundMark x1="69343" y1="71196" x2="73723" y2="76630"/>
                        <a14:foregroundMark x1="93796" y1="39130" x2="93796" y2="39130"/>
                      </a14:backgroundRemoval>
                    </a14:imgEffect>
                  </a14:imgLayer>
                </a14:imgProps>
              </a:ext>
              <a:ext uri="{28A0092B-C50C-407E-A947-70E740481C1C}">
                <a14:useLocalDpi xmlns:a14="http://schemas.microsoft.com/office/drawing/2010/main" val="0"/>
              </a:ext>
            </a:extLst>
          </a:blip>
          <a:stretch>
            <a:fillRect/>
          </a:stretch>
        </p:blipFill>
        <p:spPr>
          <a:xfrm>
            <a:off x="4111389" y="2015819"/>
            <a:ext cx="3969221" cy="2665462"/>
          </a:xfrm>
          <a:prstGeom prst="rect">
            <a:avLst/>
          </a:prstGeom>
        </p:spPr>
      </p:pic>
      <p:sp>
        <p:nvSpPr>
          <p:cNvPr id="6" name="TextBox 5">
            <a:extLst>
              <a:ext uri="{FF2B5EF4-FFF2-40B4-BE49-F238E27FC236}">
                <a16:creationId xmlns:a16="http://schemas.microsoft.com/office/drawing/2014/main" id="{EACE5B5C-E1AC-4739-A70A-50DEEB143ACF}"/>
              </a:ext>
            </a:extLst>
          </p:cNvPr>
          <p:cNvSpPr txBox="1"/>
          <p:nvPr/>
        </p:nvSpPr>
        <p:spPr>
          <a:xfrm>
            <a:off x="1101835" y="1604283"/>
            <a:ext cx="2592288" cy="1169551"/>
          </a:xfrm>
          <a:prstGeom prst="rect">
            <a:avLst/>
          </a:prstGeom>
          <a:noFill/>
        </p:spPr>
        <p:txBody>
          <a:bodyPr wrap="square" rtlCol="0">
            <a:spAutoFit/>
          </a:bodyPr>
          <a:lstStyle/>
          <a:p>
            <a:pPr algn="ctr" fontAlgn="base">
              <a:spcBef>
                <a:spcPct val="0"/>
              </a:spcBef>
              <a:spcAft>
                <a:spcPct val="0"/>
              </a:spcAft>
            </a:pPr>
            <a:r>
              <a:rPr lang="en-GB" sz="1400" b="1" dirty="0">
                <a:solidFill>
                  <a:prstClr val="black"/>
                </a:solidFill>
                <a:latin typeface="Arial" pitchFamily="34" charset="0"/>
              </a:rPr>
              <a:t>Sugar cane </a:t>
            </a:r>
            <a:r>
              <a:rPr lang="en-GB" sz="1400" dirty="0">
                <a:solidFill>
                  <a:prstClr val="black"/>
                </a:solidFill>
                <a:latin typeface="Arial" pitchFamily="34" charset="0"/>
              </a:rPr>
              <a:t>grows exclusively in the tropical &amp; sub tropical zones. </a:t>
            </a:r>
            <a:r>
              <a:rPr lang="en-GB" sz="1400" b="1" dirty="0">
                <a:solidFill>
                  <a:prstClr val="black"/>
                </a:solidFill>
                <a:latin typeface="Arial" pitchFamily="34" charset="0"/>
              </a:rPr>
              <a:t>Perfect climate for  growth.</a:t>
            </a:r>
          </a:p>
          <a:p>
            <a:pPr algn="ctr" fontAlgn="base">
              <a:spcBef>
                <a:spcPct val="0"/>
              </a:spcBef>
              <a:spcAft>
                <a:spcPct val="0"/>
              </a:spcAft>
            </a:pPr>
            <a:endParaRPr lang="en-GB" sz="1400" dirty="0">
              <a:solidFill>
                <a:prstClr val="black"/>
              </a:solidFill>
              <a:latin typeface="Arial" pitchFamily="34" charset="0"/>
            </a:endParaRPr>
          </a:p>
        </p:txBody>
      </p:sp>
      <p:sp>
        <p:nvSpPr>
          <p:cNvPr id="7" name="Rectangle 6">
            <a:extLst>
              <a:ext uri="{FF2B5EF4-FFF2-40B4-BE49-F238E27FC236}">
                <a16:creationId xmlns:a16="http://schemas.microsoft.com/office/drawing/2014/main" id="{DE0E1DA5-9C9D-4190-B5EE-E25182D20607}"/>
              </a:ext>
            </a:extLst>
          </p:cNvPr>
          <p:cNvSpPr/>
          <p:nvPr/>
        </p:nvSpPr>
        <p:spPr>
          <a:xfrm>
            <a:off x="8609652" y="1604470"/>
            <a:ext cx="2955540" cy="1169551"/>
          </a:xfrm>
          <a:prstGeom prst="rect">
            <a:avLst/>
          </a:prstGeom>
        </p:spPr>
        <p:txBody>
          <a:bodyPr wrap="square">
            <a:spAutoFit/>
          </a:bodyPr>
          <a:lstStyle/>
          <a:p>
            <a:pPr algn="ctr" fontAlgn="base">
              <a:spcBef>
                <a:spcPct val="0"/>
              </a:spcBef>
              <a:spcAft>
                <a:spcPct val="0"/>
              </a:spcAft>
            </a:pPr>
            <a:r>
              <a:rPr lang="en-GB" sz="1400" b="1" dirty="0">
                <a:solidFill>
                  <a:prstClr val="black"/>
                </a:solidFill>
                <a:latin typeface="Arial" pitchFamily="34" charset="0"/>
              </a:rPr>
              <a:t>MSS</a:t>
            </a:r>
            <a:r>
              <a:rPr lang="en-GB" sz="1400" dirty="0">
                <a:solidFill>
                  <a:prstClr val="black"/>
                </a:solidFill>
                <a:latin typeface="Arial" pitchFamily="34" charset="0"/>
              </a:rPr>
              <a:t> are the </a:t>
            </a:r>
            <a:r>
              <a:rPr lang="en-GB" sz="1400" b="1" dirty="0">
                <a:solidFill>
                  <a:prstClr val="black"/>
                </a:solidFill>
                <a:latin typeface="Arial" pitchFamily="34" charset="0"/>
              </a:rPr>
              <a:t>sole sugar marketing organisation</a:t>
            </a:r>
            <a:r>
              <a:rPr lang="en-GB" sz="1400" dirty="0">
                <a:solidFill>
                  <a:prstClr val="black"/>
                </a:solidFill>
                <a:latin typeface="Arial" pitchFamily="34" charset="0"/>
              </a:rPr>
              <a:t> in Mauritius &amp; responsible for the marketing</a:t>
            </a:r>
            <a:r>
              <a:rPr lang="en-GB" sz="1400" b="1" dirty="0">
                <a:solidFill>
                  <a:prstClr val="black"/>
                </a:solidFill>
                <a:latin typeface="Arial" pitchFamily="34" charset="0"/>
              </a:rPr>
              <a:t>, governance &amp; export of all sugar in Mauritius</a:t>
            </a:r>
            <a:r>
              <a:rPr lang="en-GB" sz="1400" dirty="0">
                <a:solidFill>
                  <a:prstClr val="black"/>
                </a:solidFill>
                <a:latin typeface="Arial" pitchFamily="34" charset="0"/>
              </a:rPr>
              <a:t>.</a:t>
            </a:r>
          </a:p>
        </p:txBody>
      </p:sp>
      <p:sp>
        <p:nvSpPr>
          <p:cNvPr id="9" name="Rectangle 8">
            <a:extLst>
              <a:ext uri="{FF2B5EF4-FFF2-40B4-BE49-F238E27FC236}">
                <a16:creationId xmlns:a16="http://schemas.microsoft.com/office/drawing/2014/main" id="{10F5C28A-5155-43CA-AF27-211B8A4B2D9B}"/>
              </a:ext>
            </a:extLst>
          </p:cNvPr>
          <p:cNvSpPr/>
          <p:nvPr/>
        </p:nvSpPr>
        <p:spPr>
          <a:xfrm>
            <a:off x="1060149" y="4981758"/>
            <a:ext cx="4076218" cy="1169551"/>
          </a:xfrm>
          <a:prstGeom prst="rect">
            <a:avLst/>
          </a:prstGeom>
        </p:spPr>
        <p:txBody>
          <a:bodyPr wrap="square">
            <a:spAutoFit/>
          </a:bodyPr>
          <a:lstStyle/>
          <a:p>
            <a:pPr algn="ctr" fontAlgn="base">
              <a:spcBef>
                <a:spcPct val="0"/>
              </a:spcBef>
              <a:spcAft>
                <a:spcPct val="0"/>
              </a:spcAft>
            </a:pPr>
            <a:r>
              <a:rPr lang="en-GB" sz="1400" b="1" dirty="0">
                <a:solidFill>
                  <a:prstClr val="black"/>
                </a:solidFill>
                <a:latin typeface="Arial" pitchFamily="34" charset="0"/>
              </a:rPr>
              <a:t>MSS have developed a high sense of CSR</a:t>
            </a:r>
            <a:r>
              <a:rPr lang="en-GB" sz="1400" dirty="0">
                <a:solidFill>
                  <a:prstClr val="black"/>
                </a:solidFill>
                <a:latin typeface="Arial" pitchFamily="34" charset="0"/>
              </a:rPr>
              <a:t>, cultivating &amp; processing sugar cane with minimal impact on the </a:t>
            </a:r>
            <a:r>
              <a:rPr lang="en-GB" sz="1400" b="1" dirty="0">
                <a:solidFill>
                  <a:prstClr val="black"/>
                </a:solidFill>
                <a:latin typeface="Arial" pitchFamily="34" charset="0"/>
              </a:rPr>
              <a:t>environment, improving processes, skills &amp; livelihoods of people in the community. </a:t>
            </a:r>
          </a:p>
        </p:txBody>
      </p:sp>
      <p:sp>
        <p:nvSpPr>
          <p:cNvPr id="10" name="Rectangle 9">
            <a:extLst>
              <a:ext uri="{FF2B5EF4-FFF2-40B4-BE49-F238E27FC236}">
                <a16:creationId xmlns:a16="http://schemas.microsoft.com/office/drawing/2014/main" id="{97206E28-4702-4668-961A-9BDB19FEC43C}"/>
              </a:ext>
            </a:extLst>
          </p:cNvPr>
          <p:cNvSpPr/>
          <p:nvPr/>
        </p:nvSpPr>
        <p:spPr>
          <a:xfrm>
            <a:off x="6228173" y="5261593"/>
            <a:ext cx="3558946" cy="954107"/>
          </a:xfrm>
          <a:prstGeom prst="rect">
            <a:avLst/>
          </a:prstGeom>
        </p:spPr>
        <p:txBody>
          <a:bodyPr wrap="square">
            <a:spAutoFit/>
          </a:bodyPr>
          <a:lstStyle/>
          <a:p>
            <a:pPr algn="ctr" fontAlgn="base">
              <a:spcBef>
                <a:spcPct val="0"/>
              </a:spcBef>
              <a:spcAft>
                <a:spcPct val="0"/>
              </a:spcAft>
            </a:pPr>
            <a:r>
              <a:rPr lang="en-GB" sz="1400" b="1" dirty="0">
                <a:solidFill>
                  <a:prstClr val="black"/>
                </a:solidFill>
                <a:latin typeface="Arial" pitchFamily="34" charset="0"/>
              </a:rPr>
              <a:t>Together we pioneered the visionary idea of value added at source </a:t>
            </a:r>
            <a:r>
              <a:rPr lang="en-GB" sz="1400" dirty="0">
                <a:solidFill>
                  <a:prstClr val="black"/>
                </a:solidFill>
                <a:latin typeface="Arial" pitchFamily="34" charset="0"/>
              </a:rPr>
              <a:t>&amp; has evolved into a business model for the </a:t>
            </a:r>
            <a:r>
              <a:rPr lang="en-GB" sz="1400" b="1" dirty="0">
                <a:solidFill>
                  <a:prstClr val="black"/>
                </a:solidFill>
                <a:latin typeface="Arial" pitchFamily="34" charset="0"/>
              </a:rPr>
              <a:t>production of sustainable sugar</a:t>
            </a:r>
          </a:p>
        </p:txBody>
      </p:sp>
      <p:cxnSp>
        <p:nvCxnSpPr>
          <p:cNvPr id="12" name="Connector: Curved 11">
            <a:extLst>
              <a:ext uri="{FF2B5EF4-FFF2-40B4-BE49-F238E27FC236}">
                <a16:creationId xmlns:a16="http://schemas.microsoft.com/office/drawing/2014/main" id="{23D79AC1-DEDE-4DB8-B2F2-F283427B8927}"/>
              </a:ext>
            </a:extLst>
          </p:cNvPr>
          <p:cNvCxnSpPr>
            <a:cxnSpLocks/>
          </p:cNvCxnSpPr>
          <p:nvPr/>
        </p:nvCxnSpPr>
        <p:spPr>
          <a:xfrm>
            <a:off x="2856972" y="2463821"/>
            <a:ext cx="1134245" cy="598568"/>
          </a:xfrm>
          <a:prstGeom prst="curved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Connector: Curved 15">
            <a:extLst>
              <a:ext uri="{FF2B5EF4-FFF2-40B4-BE49-F238E27FC236}">
                <a16:creationId xmlns:a16="http://schemas.microsoft.com/office/drawing/2014/main" id="{6E2542F2-BB8A-46EF-A143-9DDCFCBFFF98}"/>
              </a:ext>
            </a:extLst>
          </p:cNvPr>
          <p:cNvCxnSpPr>
            <a:cxnSpLocks/>
          </p:cNvCxnSpPr>
          <p:nvPr/>
        </p:nvCxnSpPr>
        <p:spPr>
          <a:xfrm flipV="1">
            <a:off x="3198849" y="4192962"/>
            <a:ext cx="1154522" cy="788796"/>
          </a:xfrm>
          <a:prstGeom prst="curved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 name="Connector: Curved 18">
            <a:extLst>
              <a:ext uri="{FF2B5EF4-FFF2-40B4-BE49-F238E27FC236}">
                <a16:creationId xmlns:a16="http://schemas.microsoft.com/office/drawing/2014/main" id="{CBC3E2C1-B068-4C01-B26D-6B6E900162C1}"/>
              </a:ext>
            </a:extLst>
          </p:cNvPr>
          <p:cNvCxnSpPr>
            <a:cxnSpLocks/>
          </p:cNvCxnSpPr>
          <p:nvPr/>
        </p:nvCxnSpPr>
        <p:spPr>
          <a:xfrm rot="10800000" flipV="1">
            <a:off x="8033551" y="2231104"/>
            <a:ext cx="742912" cy="597041"/>
          </a:xfrm>
          <a:prstGeom prst="curved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Connector: Curved 23">
            <a:extLst>
              <a:ext uri="{FF2B5EF4-FFF2-40B4-BE49-F238E27FC236}">
                <a16:creationId xmlns:a16="http://schemas.microsoft.com/office/drawing/2014/main" id="{A392F60A-57E0-4304-A798-1A1271A3B2A5}"/>
              </a:ext>
            </a:extLst>
          </p:cNvPr>
          <p:cNvCxnSpPr>
            <a:cxnSpLocks/>
          </p:cNvCxnSpPr>
          <p:nvPr/>
        </p:nvCxnSpPr>
        <p:spPr>
          <a:xfrm rot="16200000" flipV="1">
            <a:off x="6829474" y="4590207"/>
            <a:ext cx="625420" cy="540907"/>
          </a:xfrm>
          <a:prstGeom prst="curved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1314ACE8-222C-4CE0-896F-32732C08E28C}"/>
              </a:ext>
            </a:extLst>
          </p:cNvPr>
          <p:cNvSpPr txBox="1"/>
          <p:nvPr/>
        </p:nvSpPr>
        <p:spPr>
          <a:xfrm>
            <a:off x="8996961" y="3499204"/>
            <a:ext cx="2331598" cy="1169551"/>
          </a:xfrm>
          <a:prstGeom prst="rect">
            <a:avLst/>
          </a:prstGeom>
          <a:noFill/>
        </p:spPr>
        <p:txBody>
          <a:bodyPr wrap="square" rtlCol="0">
            <a:spAutoFit/>
          </a:bodyPr>
          <a:lstStyle/>
          <a:p>
            <a:pPr algn="ctr" fontAlgn="base">
              <a:spcBef>
                <a:spcPct val="0"/>
              </a:spcBef>
              <a:spcAft>
                <a:spcPct val="0"/>
              </a:spcAft>
            </a:pPr>
            <a:r>
              <a:rPr lang="en-GB" sz="1400" b="1" dirty="0">
                <a:solidFill>
                  <a:prstClr val="black"/>
                </a:solidFill>
                <a:latin typeface="Arial" pitchFamily="34" charset="0"/>
              </a:rPr>
              <a:t>MSS are 100 years old </a:t>
            </a:r>
            <a:r>
              <a:rPr lang="en-GB" sz="1400" dirty="0">
                <a:solidFill>
                  <a:prstClr val="black"/>
                </a:solidFill>
                <a:latin typeface="Arial" pitchFamily="34" charset="0"/>
              </a:rPr>
              <a:t>and a </a:t>
            </a:r>
            <a:r>
              <a:rPr lang="en-GB" sz="1400" b="1" dirty="0">
                <a:solidFill>
                  <a:prstClr val="black"/>
                </a:solidFill>
                <a:latin typeface="Arial" pitchFamily="34" charset="0"/>
              </a:rPr>
              <a:t>‘not for profit’ </a:t>
            </a:r>
            <a:r>
              <a:rPr lang="en-GB" sz="1400" dirty="0">
                <a:solidFill>
                  <a:prstClr val="black"/>
                </a:solidFill>
                <a:latin typeface="Arial" pitchFamily="34" charset="0"/>
              </a:rPr>
              <a:t>organisation. </a:t>
            </a:r>
            <a:r>
              <a:rPr lang="en-GB" sz="1400" b="1" dirty="0">
                <a:solidFill>
                  <a:prstClr val="black"/>
                </a:solidFill>
                <a:latin typeface="Arial" pitchFamily="34" charset="0"/>
              </a:rPr>
              <a:t>Anyone involved </a:t>
            </a:r>
            <a:r>
              <a:rPr lang="en-GB" sz="1400" dirty="0">
                <a:solidFill>
                  <a:prstClr val="black"/>
                </a:solidFill>
                <a:latin typeface="Arial" pitchFamily="34" charset="0"/>
              </a:rPr>
              <a:t>in the sugar cane Industry </a:t>
            </a:r>
            <a:r>
              <a:rPr lang="en-GB" sz="1400" b="1" dirty="0">
                <a:solidFill>
                  <a:prstClr val="black"/>
                </a:solidFill>
                <a:latin typeface="Arial" pitchFamily="34" charset="0"/>
              </a:rPr>
              <a:t>is a member </a:t>
            </a:r>
          </a:p>
        </p:txBody>
      </p:sp>
      <p:cxnSp>
        <p:nvCxnSpPr>
          <p:cNvPr id="30" name="Connector: Curved 29">
            <a:extLst>
              <a:ext uri="{FF2B5EF4-FFF2-40B4-BE49-F238E27FC236}">
                <a16:creationId xmlns:a16="http://schemas.microsoft.com/office/drawing/2014/main" id="{5353DE5A-3C67-4E7D-A43C-0C4C70090EEC}"/>
              </a:ext>
            </a:extLst>
          </p:cNvPr>
          <p:cNvCxnSpPr>
            <a:cxnSpLocks/>
          </p:cNvCxnSpPr>
          <p:nvPr/>
        </p:nvCxnSpPr>
        <p:spPr>
          <a:xfrm rot="10800000" flipV="1">
            <a:off x="8200782" y="3920445"/>
            <a:ext cx="864380" cy="163533"/>
          </a:xfrm>
          <a:prstGeom prst="curved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61728853-6F4F-41C4-ADC6-CE2184D7625D}"/>
              </a:ext>
            </a:extLst>
          </p:cNvPr>
          <p:cNvSpPr/>
          <p:nvPr/>
        </p:nvSpPr>
        <p:spPr>
          <a:xfrm>
            <a:off x="516672" y="3591667"/>
            <a:ext cx="2435525" cy="954107"/>
          </a:xfrm>
          <a:prstGeom prst="rect">
            <a:avLst/>
          </a:prstGeom>
          <a:noFill/>
        </p:spPr>
        <p:txBody>
          <a:bodyPr wrap="square" rtlCol="0">
            <a:spAutoFit/>
          </a:bodyPr>
          <a:lstStyle/>
          <a:p>
            <a:pPr algn="ctr" fontAlgn="base">
              <a:spcBef>
                <a:spcPct val="0"/>
              </a:spcBef>
              <a:spcAft>
                <a:spcPct val="0"/>
              </a:spcAft>
            </a:pPr>
            <a:r>
              <a:rPr lang="en-GB" sz="1400" dirty="0">
                <a:solidFill>
                  <a:prstClr val="black"/>
                </a:solidFill>
                <a:latin typeface="Arial" pitchFamily="34" charset="0"/>
              </a:rPr>
              <a:t>Mauritius’ annual sugar crop creates 300kt of sugar, of which almost half is </a:t>
            </a:r>
            <a:r>
              <a:rPr lang="en-GB" sz="1400" b="1" dirty="0">
                <a:solidFill>
                  <a:prstClr val="black"/>
                </a:solidFill>
                <a:latin typeface="Arial" pitchFamily="34" charset="0"/>
              </a:rPr>
              <a:t>kept unrefined.</a:t>
            </a:r>
          </a:p>
        </p:txBody>
      </p:sp>
      <p:cxnSp>
        <p:nvCxnSpPr>
          <p:cNvPr id="17" name="Connector: Curved 16">
            <a:extLst>
              <a:ext uri="{FF2B5EF4-FFF2-40B4-BE49-F238E27FC236}">
                <a16:creationId xmlns:a16="http://schemas.microsoft.com/office/drawing/2014/main" id="{B966A641-5F06-43FF-A4E9-5BA30EFD7AAE}"/>
              </a:ext>
            </a:extLst>
          </p:cNvPr>
          <p:cNvCxnSpPr>
            <a:cxnSpLocks/>
            <a:stCxn id="3" idx="3"/>
          </p:cNvCxnSpPr>
          <p:nvPr/>
        </p:nvCxnSpPr>
        <p:spPr>
          <a:xfrm flipV="1">
            <a:off x="2952197" y="3499205"/>
            <a:ext cx="1159192" cy="569516"/>
          </a:xfrm>
          <a:prstGeom prst="curved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73433314"/>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B1908-E6A3-4E43-A8E8-00E00C4F120C}"/>
              </a:ext>
            </a:extLst>
          </p:cNvPr>
          <p:cNvSpPr>
            <a:spLocks noGrp="1"/>
          </p:cNvSpPr>
          <p:nvPr>
            <p:ph type="title"/>
          </p:nvPr>
        </p:nvSpPr>
        <p:spPr/>
        <p:txBody>
          <a:bodyPr/>
          <a:lstStyle/>
          <a:p>
            <a:r>
              <a:rPr lang="en-GB" dirty="0"/>
              <a:t>Crafting our Unrefined Sugars</a:t>
            </a:r>
          </a:p>
        </p:txBody>
      </p:sp>
      <p:sp>
        <p:nvSpPr>
          <p:cNvPr id="3" name="Content Placeholder 2">
            <a:extLst>
              <a:ext uri="{FF2B5EF4-FFF2-40B4-BE49-F238E27FC236}">
                <a16:creationId xmlns:a16="http://schemas.microsoft.com/office/drawing/2014/main" id="{81CF445F-4F27-4520-BF12-B295026C893D}"/>
              </a:ext>
            </a:extLst>
          </p:cNvPr>
          <p:cNvSpPr>
            <a:spLocks noGrp="1"/>
          </p:cNvSpPr>
          <p:nvPr>
            <p:ph idx="1"/>
          </p:nvPr>
        </p:nvSpPr>
        <p:spPr>
          <a:xfrm>
            <a:off x="1004084" y="1398786"/>
            <a:ext cx="7125182" cy="4392488"/>
          </a:xfrm>
        </p:spPr>
        <p:txBody>
          <a:bodyPr>
            <a:normAutofit/>
          </a:bodyPr>
          <a:lstStyle/>
          <a:p>
            <a:r>
              <a:rPr lang="en-GB" sz="1800" dirty="0"/>
              <a:t>Billington’s unrefined sugar is made by doing very little to it.. Which is actually a lot harder to do. But by keeping Billington’s as close to its natural state as possible, it gives your kitchen creations a richer, more delicious flavour.</a:t>
            </a:r>
          </a:p>
          <a:p>
            <a:endParaRPr lang="en-GB" sz="1800" dirty="0"/>
          </a:p>
          <a:p>
            <a:r>
              <a:rPr lang="en-GB" sz="1800" dirty="0"/>
              <a:t>We craft our sugars with precision, time and care. </a:t>
            </a:r>
            <a:r>
              <a:rPr lang="en-GB" sz="1800" b="1" dirty="0"/>
              <a:t>The skill is in stopping the process at exactly the right moment</a:t>
            </a:r>
            <a:r>
              <a:rPr lang="en-GB" sz="1800" dirty="0"/>
              <a:t>, to create the many different types, flavours and colours that make up our full spectrum of sugar</a:t>
            </a:r>
          </a:p>
          <a:p>
            <a:endParaRPr lang="en-GB" sz="1800" dirty="0"/>
          </a:p>
          <a:p>
            <a:r>
              <a:rPr lang="en-GB" sz="1800" dirty="0"/>
              <a:t>This practice is designed to lock in, rather than refine out the natural molasses. It is this difference that gives unrefined sugar its superior flavour and natural colour.</a:t>
            </a:r>
            <a:endParaRPr lang="en-GB" sz="700" dirty="0"/>
          </a:p>
          <a:p>
            <a:endParaRPr lang="en-GB" sz="1800" dirty="0"/>
          </a:p>
          <a:p>
            <a:endParaRPr lang="en-GB" sz="1800" dirty="0"/>
          </a:p>
        </p:txBody>
      </p:sp>
      <p:pic>
        <p:nvPicPr>
          <p:cNvPr id="5" name="Picture 4" descr="A picture containing person, indoor&#10;&#10;Description automatically generated">
            <a:extLst>
              <a:ext uri="{FF2B5EF4-FFF2-40B4-BE49-F238E27FC236}">
                <a16:creationId xmlns:a16="http://schemas.microsoft.com/office/drawing/2014/main" id="{643172B4-15EB-459A-AE54-FA87FB4380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3246" y="1556793"/>
            <a:ext cx="2927500" cy="4392489"/>
          </a:xfrm>
          <a:prstGeom prst="rect">
            <a:avLst/>
          </a:prstGeom>
        </p:spPr>
      </p:pic>
    </p:spTree>
    <p:extLst>
      <p:ext uri="{BB962C8B-B14F-4D97-AF65-F5344CB8AC3E}">
        <p14:creationId xmlns:p14="http://schemas.microsoft.com/office/powerpoint/2010/main" val="3552157702"/>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2F96AC12-4A87-4061-9CE2-2BC3DEB84389}"/>
              </a:ext>
            </a:extLst>
          </p:cNvPr>
          <p:cNvGraphicFramePr/>
          <p:nvPr>
            <p:extLst>
              <p:ext uri="{D42A27DB-BD31-4B8C-83A1-F6EECF244321}">
                <p14:modId xmlns:p14="http://schemas.microsoft.com/office/powerpoint/2010/main" val="3396050114"/>
              </p:ext>
            </p:extLst>
          </p:nvPr>
        </p:nvGraphicFramePr>
        <p:xfrm>
          <a:off x="1976582" y="1427019"/>
          <a:ext cx="8026400" cy="4919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a:extLst>
              <a:ext uri="{FF2B5EF4-FFF2-40B4-BE49-F238E27FC236}">
                <a16:creationId xmlns:a16="http://schemas.microsoft.com/office/drawing/2014/main" id="{2CD0A787-9539-4AAE-A94D-96F60DEDCCC8}"/>
              </a:ext>
            </a:extLst>
          </p:cNvPr>
          <p:cNvSpPr txBox="1">
            <a:spLocks/>
          </p:cNvSpPr>
          <p:nvPr/>
        </p:nvSpPr>
        <p:spPr>
          <a:xfrm>
            <a:off x="2702006" y="251675"/>
            <a:ext cx="7300976" cy="850106"/>
          </a:xfrm>
        </p:spPr>
        <p:txBody>
          <a:bodyPr/>
          <a:lstStyle>
            <a:lvl1pPr algn="ctr">
              <a:spcBef>
                <a:spcPct val="0"/>
              </a:spcBef>
              <a:buNone/>
              <a:defRPr sz="3600" b="1">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alibri"/>
                <a:ea typeface="+mj-ea"/>
                <a:cs typeface="+mj-cs"/>
              </a:rPr>
              <a:t>Developing the Sustainable Cane Chain</a:t>
            </a:r>
          </a:p>
        </p:txBody>
      </p:sp>
      <p:pic>
        <p:nvPicPr>
          <p:cNvPr id="7" name="Picture 6" descr="Logo, company name&#10;&#10;Description automatically generated">
            <a:extLst>
              <a:ext uri="{FF2B5EF4-FFF2-40B4-BE49-F238E27FC236}">
                <a16:creationId xmlns:a16="http://schemas.microsoft.com/office/drawing/2014/main" id="{EF111958-CC94-463B-86BC-E17C39AE19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99914" y="6224149"/>
            <a:ext cx="892086" cy="633851"/>
          </a:xfrm>
          <a:prstGeom prst="rect">
            <a:avLst/>
          </a:prstGeom>
        </p:spPr>
      </p:pic>
    </p:spTree>
    <p:extLst>
      <p:ext uri="{BB962C8B-B14F-4D97-AF65-F5344CB8AC3E}">
        <p14:creationId xmlns:p14="http://schemas.microsoft.com/office/powerpoint/2010/main" val="875869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3F38660-FC67-4177-BF40-74A62C730B50}"/>
              </a:ext>
            </a:extLst>
          </p:cNvPr>
          <p:cNvSpPr/>
          <p:nvPr/>
        </p:nvSpPr>
        <p:spPr>
          <a:xfrm>
            <a:off x="6139165" y="2000735"/>
            <a:ext cx="4808240" cy="4406268"/>
          </a:xfrm>
          <a:prstGeom prst="rect">
            <a:avLst/>
          </a:prstGeom>
          <a:solidFill>
            <a:srgbClr val="FFFFFF">
              <a:alpha val="4902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GB" dirty="0">
              <a:solidFill>
                <a:prstClr val="white"/>
              </a:solidFill>
              <a:latin typeface="Calibri"/>
            </a:endParaRPr>
          </a:p>
        </p:txBody>
      </p:sp>
      <p:sp>
        <p:nvSpPr>
          <p:cNvPr id="2" name="Title 1">
            <a:extLst>
              <a:ext uri="{FF2B5EF4-FFF2-40B4-BE49-F238E27FC236}">
                <a16:creationId xmlns:a16="http://schemas.microsoft.com/office/drawing/2014/main" id="{6FEE3824-8FCD-43BB-B0DA-B65707F62D9F}"/>
              </a:ext>
            </a:extLst>
          </p:cNvPr>
          <p:cNvSpPr>
            <a:spLocks noGrp="1"/>
          </p:cNvSpPr>
          <p:nvPr>
            <p:ph type="title"/>
          </p:nvPr>
        </p:nvSpPr>
        <p:spPr>
          <a:xfrm>
            <a:off x="1876096" y="326854"/>
            <a:ext cx="9351697" cy="866988"/>
          </a:xfrm>
        </p:spPr>
        <p:txBody>
          <a:bodyPr>
            <a:normAutofit fontScale="90000"/>
          </a:bodyPr>
          <a:lstStyle/>
          <a:p>
            <a:r>
              <a:rPr lang="en-GB" b="1" dirty="0"/>
              <a:t>Our Mauritian Partners Ensure Equitable Returns Throughout the Supply Chain</a:t>
            </a:r>
          </a:p>
        </p:txBody>
      </p:sp>
      <p:sp>
        <p:nvSpPr>
          <p:cNvPr id="5" name="Rectangle 4">
            <a:extLst>
              <a:ext uri="{FF2B5EF4-FFF2-40B4-BE49-F238E27FC236}">
                <a16:creationId xmlns:a16="http://schemas.microsoft.com/office/drawing/2014/main" id="{3595E015-45C7-40F5-A69D-17397D4C295D}"/>
              </a:ext>
            </a:extLst>
          </p:cNvPr>
          <p:cNvSpPr/>
          <p:nvPr/>
        </p:nvSpPr>
        <p:spPr>
          <a:xfrm>
            <a:off x="929285" y="2000735"/>
            <a:ext cx="4808240" cy="4406268"/>
          </a:xfrm>
          <a:prstGeom prst="rect">
            <a:avLst/>
          </a:prstGeom>
          <a:solidFill>
            <a:srgbClr val="FFFFFF">
              <a:alpha val="4902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GB" dirty="0">
              <a:solidFill>
                <a:prstClr val="white"/>
              </a:solidFill>
              <a:latin typeface="Calibri"/>
            </a:endParaRPr>
          </a:p>
        </p:txBody>
      </p:sp>
      <p:pic>
        <p:nvPicPr>
          <p:cNvPr id="6" name="Picture 2">
            <a:extLst>
              <a:ext uri="{FF2B5EF4-FFF2-40B4-BE49-F238E27FC236}">
                <a16:creationId xmlns:a16="http://schemas.microsoft.com/office/drawing/2014/main" id="{DCFC3AC6-F4E0-4BC4-A277-B401EB0421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3074" y="1560269"/>
            <a:ext cx="2016224" cy="153397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96BB29BF-03AE-475B-96B4-5932B68A4462}"/>
              </a:ext>
            </a:extLst>
          </p:cNvPr>
          <p:cNvSpPr txBox="1"/>
          <p:nvPr/>
        </p:nvSpPr>
        <p:spPr>
          <a:xfrm>
            <a:off x="929285" y="3194018"/>
            <a:ext cx="4808240" cy="3354765"/>
          </a:xfrm>
          <a:prstGeom prst="rect">
            <a:avLst/>
          </a:prstGeom>
          <a:noFill/>
        </p:spPr>
        <p:txBody>
          <a:bodyPr wrap="square" rtlCol="0">
            <a:spAutoFit/>
          </a:bodyPr>
          <a:lstStyle/>
          <a:p>
            <a:pPr algn="ctr" fontAlgn="base">
              <a:spcBef>
                <a:spcPct val="0"/>
              </a:spcBef>
              <a:spcAft>
                <a:spcPct val="0"/>
              </a:spcAft>
            </a:pPr>
            <a:r>
              <a:rPr lang="en-GB" sz="1600" b="1" dirty="0">
                <a:solidFill>
                  <a:prstClr val="black"/>
                </a:solidFill>
                <a:latin typeface="Arial" pitchFamily="34" charset="0"/>
              </a:rPr>
              <a:t>TRUSTED GOVERNANCE</a:t>
            </a:r>
          </a:p>
          <a:p>
            <a:pPr marL="285750" indent="-285750" fontAlgn="base">
              <a:spcBef>
                <a:spcPct val="0"/>
              </a:spcBef>
              <a:spcAft>
                <a:spcPct val="0"/>
              </a:spcAft>
              <a:buFont typeface="Wingdings" panose="05000000000000000000" pitchFamily="2" charset="2"/>
              <a:buChar char="Ø"/>
            </a:pPr>
            <a:endParaRPr lang="en-GB" sz="1400" dirty="0">
              <a:solidFill>
                <a:prstClr val="black"/>
              </a:solidFill>
              <a:latin typeface="Arial" pitchFamily="34" charset="0"/>
            </a:endParaRPr>
          </a:p>
          <a:p>
            <a:pPr marL="285750" indent="-285750" fontAlgn="base">
              <a:spcBef>
                <a:spcPct val="0"/>
              </a:spcBef>
              <a:spcAft>
                <a:spcPct val="0"/>
              </a:spcAft>
              <a:buFont typeface="Wingdings" panose="05000000000000000000" pitchFamily="2" charset="2"/>
              <a:buChar char="Ø"/>
            </a:pPr>
            <a:r>
              <a:rPr lang="en-GB" sz="1400" dirty="0">
                <a:solidFill>
                  <a:prstClr val="black"/>
                </a:solidFill>
                <a:latin typeface="Arial" pitchFamily="34" charset="0"/>
              </a:rPr>
              <a:t>Responsible for all marketing &amp; export of all the sugar produced</a:t>
            </a:r>
          </a:p>
          <a:p>
            <a:pPr marL="285750" indent="-285750" fontAlgn="base">
              <a:spcBef>
                <a:spcPct val="0"/>
              </a:spcBef>
              <a:spcAft>
                <a:spcPct val="0"/>
              </a:spcAft>
              <a:buFont typeface="Wingdings" panose="05000000000000000000" pitchFamily="2" charset="2"/>
              <a:buChar char="Ø"/>
            </a:pPr>
            <a:endParaRPr lang="en-GB" sz="1400" dirty="0">
              <a:solidFill>
                <a:prstClr val="black"/>
              </a:solidFill>
              <a:latin typeface="Arial" pitchFamily="34" charset="0"/>
            </a:endParaRPr>
          </a:p>
          <a:p>
            <a:pPr marL="285750" indent="-285750" fontAlgn="base">
              <a:spcBef>
                <a:spcPct val="0"/>
              </a:spcBef>
              <a:spcAft>
                <a:spcPct val="0"/>
              </a:spcAft>
              <a:buFont typeface="Wingdings" panose="05000000000000000000" pitchFamily="2" charset="2"/>
              <a:buChar char="Ø"/>
            </a:pPr>
            <a:r>
              <a:rPr lang="en-GB" sz="1400" dirty="0">
                <a:solidFill>
                  <a:prstClr val="black"/>
                </a:solidFill>
                <a:latin typeface="Arial" pitchFamily="34" charset="0"/>
              </a:rPr>
              <a:t>Collects the proceeds of sales &amp; fairly distributes to its 1</a:t>
            </a:r>
            <a:r>
              <a:rPr lang="en-GB" sz="1400" dirty="0">
                <a:solidFill>
                  <a:srgbClr val="FF0000"/>
                </a:solidFill>
                <a:latin typeface="Arial" pitchFamily="34" charset="0"/>
              </a:rPr>
              <a:t>0</a:t>
            </a:r>
            <a:r>
              <a:rPr lang="en-GB" sz="1400" dirty="0">
                <a:solidFill>
                  <a:prstClr val="black"/>
                </a:solidFill>
                <a:latin typeface="Arial" pitchFamily="34" charset="0"/>
              </a:rPr>
              <a:t>,500 producers</a:t>
            </a:r>
          </a:p>
          <a:p>
            <a:pPr marL="285750" indent="-285750" fontAlgn="base">
              <a:spcBef>
                <a:spcPct val="0"/>
              </a:spcBef>
              <a:spcAft>
                <a:spcPct val="0"/>
              </a:spcAft>
              <a:buFont typeface="Wingdings" panose="05000000000000000000" pitchFamily="2" charset="2"/>
              <a:buChar char="Ø"/>
            </a:pPr>
            <a:endParaRPr lang="en-GB" sz="1400" dirty="0">
              <a:solidFill>
                <a:prstClr val="black"/>
              </a:solidFill>
              <a:latin typeface="Arial" pitchFamily="34" charset="0"/>
            </a:endParaRPr>
          </a:p>
          <a:p>
            <a:pPr marL="285750" indent="-285750" fontAlgn="base">
              <a:spcBef>
                <a:spcPct val="0"/>
              </a:spcBef>
              <a:spcAft>
                <a:spcPct val="0"/>
              </a:spcAft>
              <a:buFont typeface="Wingdings" panose="05000000000000000000" pitchFamily="2" charset="2"/>
              <a:buChar char="Ø"/>
            </a:pPr>
            <a:r>
              <a:rPr lang="en-GB" sz="1400" dirty="0">
                <a:solidFill>
                  <a:prstClr val="black"/>
                </a:solidFill>
                <a:latin typeface="Arial" pitchFamily="34" charset="0"/>
              </a:rPr>
              <a:t>Governed by a committee comprising of corporate &amp; independent sugar cane growers &amp; millers</a:t>
            </a:r>
          </a:p>
          <a:p>
            <a:pPr marL="285750" indent="-285750" fontAlgn="base">
              <a:spcBef>
                <a:spcPct val="0"/>
              </a:spcBef>
              <a:spcAft>
                <a:spcPct val="0"/>
              </a:spcAft>
              <a:buFont typeface="Wingdings" panose="05000000000000000000" pitchFamily="2" charset="2"/>
              <a:buChar char="Ø"/>
            </a:pPr>
            <a:endParaRPr lang="en-GB" sz="1400" dirty="0">
              <a:solidFill>
                <a:prstClr val="black"/>
              </a:solidFill>
              <a:latin typeface="Arial" pitchFamily="34" charset="0"/>
            </a:endParaRPr>
          </a:p>
          <a:p>
            <a:pPr marL="285750" indent="-285750" fontAlgn="base">
              <a:spcBef>
                <a:spcPct val="0"/>
              </a:spcBef>
              <a:spcAft>
                <a:spcPct val="0"/>
              </a:spcAft>
              <a:buFont typeface="Wingdings" panose="05000000000000000000" pitchFamily="2" charset="2"/>
              <a:buChar char="Ø"/>
            </a:pPr>
            <a:r>
              <a:rPr lang="en-GB" sz="1400" dirty="0">
                <a:solidFill>
                  <a:prstClr val="black"/>
                </a:solidFill>
                <a:latin typeface="Arial" pitchFamily="34" charset="0"/>
              </a:rPr>
              <a:t>Work to a global sustainability standard aligning all sectors of it’s value chain inc special initiatives for small planters</a:t>
            </a:r>
          </a:p>
          <a:p>
            <a:pPr fontAlgn="base">
              <a:spcBef>
                <a:spcPct val="0"/>
              </a:spcBef>
              <a:spcAft>
                <a:spcPct val="0"/>
              </a:spcAft>
            </a:pPr>
            <a:endParaRPr lang="en-GB" sz="1400" dirty="0">
              <a:solidFill>
                <a:prstClr val="black"/>
              </a:solidFill>
              <a:latin typeface="Arial" pitchFamily="34" charset="0"/>
            </a:endParaRPr>
          </a:p>
        </p:txBody>
      </p:sp>
      <p:sp>
        <p:nvSpPr>
          <p:cNvPr id="9" name="Flowchart: Connector 8">
            <a:extLst>
              <a:ext uri="{FF2B5EF4-FFF2-40B4-BE49-F238E27FC236}">
                <a16:creationId xmlns:a16="http://schemas.microsoft.com/office/drawing/2014/main" id="{64B8ABC0-2D34-466E-8C74-292A9E247CE2}"/>
              </a:ext>
            </a:extLst>
          </p:cNvPr>
          <p:cNvSpPr/>
          <p:nvPr/>
        </p:nvSpPr>
        <p:spPr>
          <a:xfrm>
            <a:off x="3831849" y="1414075"/>
            <a:ext cx="864096" cy="732854"/>
          </a:xfrm>
          <a:prstGeom prst="flowChartConnector">
            <a:avLst/>
          </a:prstGeom>
          <a:solidFill>
            <a:schemeClr val="bg2">
              <a:lumMod val="75000"/>
            </a:schemeClr>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GB" sz="1200" b="1" dirty="0">
                <a:solidFill>
                  <a:prstClr val="black"/>
                </a:solidFill>
                <a:latin typeface="Calibri"/>
              </a:rPr>
              <a:t>100 yrs old</a:t>
            </a:r>
          </a:p>
        </p:txBody>
      </p:sp>
      <p:pic>
        <p:nvPicPr>
          <p:cNvPr id="13" name="Picture 12">
            <a:extLst>
              <a:ext uri="{FF2B5EF4-FFF2-40B4-BE49-F238E27FC236}">
                <a16:creationId xmlns:a16="http://schemas.microsoft.com/office/drawing/2014/main" id="{798F3AF9-C6F3-4ECF-A174-83BCC2FE92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0928" y="98414"/>
            <a:ext cx="1219818" cy="539043"/>
          </a:xfrm>
          <a:prstGeom prst="rect">
            <a:avLst/>
          </a:prstGeom>
        </p:spPr>
      </p:pic>
      <p:sp>
        <p:nvSpPr>
          <p:cNvPr id="16" name="TextBox 15">
            <a:extLst>
              <a:ext uri="{FF2B5EF4-FFF2-40B4-BE49-F238E27FC236}">
                <a16:creationId xmlns:a16="http://schemas.microsoft.com/office/drawing/2014/main" id="{638A85A9-CDA6-4EB5-A152-0535C2D1CCE2}"/>
              </a:ext>
            </a:extLst>
          </p:cNvPr>
          <p:cNvSpPr txBox="1"/>
          <p:nvPr/>
        </p:nvSpPr>
        <p:spPr>
          <a:xfrm>
            <a:off x="6139165" y="3195459"/>
            <a:ext cx="4808240" cy="3662541"/>
          </a:xfrm>
          <a:prstGeom prst="rect">
            <a:avLst/>
          </a:prstGeom>
          <a:noFill/>
        </p:spPr>
        <p:txBody>
          <a:bodyPr wrap="square" rtlCol="0">
            <a:spAutoFit/>
          </a:bodyPr>
          <a:lstStyle/>
          <a:p>
            <a:pPr algn="ctr" fontAlgn="base">
              <a:spcBef>
                <a:spcPct val="0"/>
              </a:spcBef>
              <a:spcAft>
                <a:spcPct val="0"/>
              </a:spcAft>
            </a:pPr>
            <a:r>
              <a:rPr lang="en-GB" b="1" dirty="0">
                <a:solidFill>
                  <a:prstClr val="black"/>
                </a:solidFill>
                <a:latin typeface="Arial" pitchFamily="34" charset="0"/>
              </a:rPr>
              <a:t>PARTNERSHIP</a:t>
            </a:r>
          </a:p>
          <a:p>
            <a:pPr algn="ctr" fontAlgn="base">
              <a:spcBef>
                <a:spcPct val="0"/>
              </a:spcBef>
              <a:spcAft>
                <a:spcPct val="0"/>
              </a:spcAft>
            </a:pPr>
            <a:endParaRPr lang="en-GB" b="1" dirty="0">
              <a:solidFill>
                <a:prstClr val="black"/>
              </a:solidFill>
              <a:latin typeface="Arial" pitchFamily="34" charset="0"/>
            </a:endParaRPr>
          </a:p>
          <a:p>
            <a:pPr marL="285750" indent="-285750" fontAlgn="base">
              <a:spcBef>
                <a:spcPct val="0"/>
              </a:spcBef>
              <a:spcAft>
                <a:spcPct val="0"/>
              </a:spcAft>
              <a:buFont typeface="Wingdings" panose="05000000000000000000" pitchFamily="2" charset="2"/>
              <a:buChar char="Ø"/>
            </a:pPr>
            <a:r>
              <a:rPr lang="en-GB" sz="1400" dirty="0">
                <a:solidFill>
                  <a:prstClr val="black"/>
                </a:solidFill>
                <a:latin typeface="Arial" pitchFamily="34" charset="0"/>
              </a:rPr>
              <a:t>Long standing relationship since the 1970’s</a:t>
            </a:r>
          </a:p>
          <a:p>
            <a:pPr marL="285750" indent="-285750" fontAlgn="base">
              <a:spcBef>
                <a:spcPct val="0"/>
              </a:spcBef>
              <a:spcAft>
                <a:spcPct val="0"/>
              </a:spcAft>
              <a:buFont typeface="Wingdings" panose="05000000000000000000" pitchFamily="2" charset="2"/>
              <a:buChar char="Ø"/>
            </a:pPr>
            <a:endParaRPr lang="en-GB" sz="1400" dirty="0">
              <a:solidFill>
                <a:prstClr val="black"/>
              </a:solidFill>
              <a:latin typeface="Arial" pitchFamily="34" charset="0"/>
            </a:endParaRPr>
          </a:p>
          <a:p>
            <a:pPr marL="285750" indent="-285750" fontAlgn="base">
              <a:spcBef>
                <a:spcPct val="0"/>
              </a:spcBef>
              <a:spcAft>
                <a:spcPct val="0"/>
              </a:spcAft>
              <a:buFont typeface="Wingdings" panose="05000000000000000000" pitchFamily="2" charset="2"/>
              <a:buChar char="Ø"/>
            </a:pPr>
            <a:r>
              <a:rPr lang="en-US" sz="1400" dirty="0">
                <a:solidFill>
                  <a:prstClr val="black"/>
                </a:solidFill>
                <a:latin typeface="Arial" pitchFamily="34" charset="0"/>
              </a:rPr>
              <a:t>Mills &amp; MSS  are working together to develop a future-proofed sourcing model that has a measurable sustainability agenda </a:t>
            </a:r>
          </a:p>
          <a:p>
            <a:pPr marL="285750" indent="-285750" fontAlgn="base">
              <a:spcBef>
                <a:spcPct val="0"/>
              </a:spcBef>
              <a:spcAft>
                <a:spcPct val="0"/>
              </a:spcAft>
              <a:buFont typeface="Wingdings" panose="05000000000000000000" pitchFamily="2" charset="2"/>
              <a:buChar char="Ø"/>
            </a:pPr>
            <a:endParaRPr lang="en-US" sz="1400" dirty="0">
              <a:solidFill>
                <a:prstClr val="black"/>
              </a:solidFill>
              <a:latin typeface="Arial" pitchFamily="34" charset="0"/>
            </a:endParaRPr>
          </a:p>
          <a:p>
            <a:pPr marL="285750" indent="-285750" fontAlgn="base">
              <a:spcBef>
                <a:spcPct val="0"/>
              </a:spcBef>
              <a:spcAft>
                <a:spcPct val="0"/>
              </a:spcAft>
              <a:buFont typeface="Wingdings" panose="05000000000000000000" pitchFamily="2" charset="2"/>
              <a:buChar char="Ø"/>
            </a:pPr>
            <a:r>
              <a:rPr lang="en-GB" sz="1400" dirty="0">
                <a:solidFill>
                  <a:prstClr val="black"/>
                </a:solidFill>
                <a:latin typeface="Arial" pitchFamily="34" charset="0"/>
              </a:rPr>
              <a:t>Together we developed the market for unrefined, direct consumption sugar products was developed jointly, with focus on:</a:t>
            </a:r>
          </a:p>
          <a:p>
            <a:pPr marL="742950" lvl="1" indent="-285750" fontAlgn="base">
              <a:spcBef>
                <a:spcPct val="0"/>
              </a:spcBef>
              <a:spcAft>
                <a:spcPct val="0"/>
              </a:spcAft>
              <a:buFont typeface="Arial" panose="020B0604020202020204" pitchFamily="34" charset="0"/>
              <a:buChar char="•"/>
            </a:pPr>
            <a:r>
              <a:rPr lang="en-GB" sz="1400" dirty="0">
                <a:solidFill>
                  <a:prstClr val="black"/>
                </a:solidFill>
                <a:latin typeface="Arial" pitchFamily="34" charset="0"/>
              </a:rPr>
              <a:t>Quality, Taste &amp; Performance</a:t>
            </a:r>
          </a:p>
          <a:p>
            <a:pPr marL="742950" lvl="1" indent="-285750" fontAlgn="base">
              <a:spcBef>
                <a:spcPct val="0"/>
              </a:spcBef>
              <a:spcAft>
                <a:spcPct val="0"/>
              </a:spcAft>
              <a:buFont typeface="Arial" panose="020B0604020202020204" pitchFamily="34" charset="0"/>
              <a:buChar char="•"/>
            </a:pPr>
            <a:r>
              <a:rPr lang="en-GB" sz="1400" dirty="0">
                <a:solidFill>
                  <a:prstClr val="black"/>
                </a:solidFill>
                <a:latin typeface="Arial" pitchFamily="34" charset="0"/>
              </a:rPr>
              <a:t>Pioneering the idea of value being added at source</a:t>
            </a:r>
          </a:p>
          <a:p>
            <a:pPr marL="285750" indent="-285750" fontAlgn="base">
              <a:spcBef>
                <a:spcPct val="0"/>
              </a:spcBef>
              <a:spcAft>
                <a:spcPct val="0"/>
              </a:spcAft>
              <a:buFont typeface="Wingdings" panose="05000000000000000000" pitchFamily="2" charset="2"/>
              <a:buChar char="Ø"/>
            </a:pPr>
            <a:endParaRPr lang="en-US" sz="1400" dirty="0">
              <a:solidFill>
                <a:prstClr val="black"/>
              </a:solidFill>
              <a:latin typeface="Arial" pitchFamily="34" charset="0"/>
            </a:endParaRPr>
          </a:p>
          <a:p>
            <a:pPr marL="285750" indent="-285750" fontAlgn="base">
              <a:spcBef>
                <a:spcPct val="0"/>
              </a:spcBef>
              <a:spcAft>
                <a:spcPct val="0"/>
              </a:spcAft>
              <a:buFont typeface="Wingdings" panose="05000000000000000000" pitchFamily="2" charset="2"/>
              <a:buChar char="Ø"/>
            </a:pPr>
            <a:endParaRPr lang="en-GB" sz="1400" dirty="0">
              <a:solidFill>
                <a:prstClr val="black"/>
              </a:solidFill>
              <a:latin typeface="Arial" pitchFamily="34" charset="0"/>
            </a:endParaRPr>
          </a:p>
        </p:txBody>
      </p:sp>
      <p:pic>
        <p:nvPicPr>
          <p:cNvPr id="17" name="Picture 16">
            <a:extLst>
              <a:ext uri="{FF2B5EF4-FFF2-40B4-BE49-F238E27FC236}">
                <a16:creationId xmlns:a16="http://schemas.microsoft.com/office/drawing/2014/main" id="{5744F2D7-2F7C-4FEF-AD27-A20426185F80}"/>
              </a:ext>
            </a:extLst>
          </p:cNvPr>
          <p:cNvPicPr>
            <a:picLocks noChangeAspect="1"/>
          </p:cNvPicPr>
          <p:nvPr/>
        </p:nvPicPr>
        <p:blipFill>
          <a:blip r:embed="rId5"/>
          <a:stretch>
            <a:fillRect/>
          </a:stretch>
        </p:blipFill>
        <p:spPr>
          <a:xfrm>
            <a:off x="7451444" y="1618918"/>
            <a:ext cx="2268517" cy="1475329"/>
          </a:xfrm>
          <a:prstGeom prst="rect">
            <a:avLst/>
          </a:prstGeom>
          <a:ln>
            <a:solidFill>
              <a:schemeClr val="tx1"/>
            </a:solidFill>
          </a:ln>
        </p:spPr>
      </p:pic>
    </p:spTree>
    <p:extLst>
      <p:ext uri="{BB962C8B-B14F-4D97-AF65-F5344CB8AC3E}">
        <p14:creationId xmlns:p14="http://schemas.microsoft.com/office/powerpoint/2010/main" val="1605997828"/>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A08959-2E7C-4F3A-9EAB-85D33883A972}"/>
              </a:ext>
            </a:extLst>
          </p:cNvPr>
          <p:cNvSpPr>
            <a:spLocks noGrp="1"/>
          </p:cNvSpPr>
          <p:nvPr>
            <p:ph idx="1"/>
          </p:nvPr>
        </p:nvSpPr>
        <p:spPr>
          <a:xfrm>
            <a:off x="4900771" y="1657879"/>
            <a:ext cx="6515583" cy="4392488"/>
          </a:xfrm>
          <a:solidFill>
            <a:srgbClr val="FFFFFF">
              <a:alpha val="60000"/>
            </a:srgbClr>
          </a:solidFill>
        </p:spPr>
        <p:txBody>
          <a:bodyPr>
            <a:normAutofit fontScale="92500" lnSpcReduction="20000"/>
          </a:bodyPr>
          <a:lstStyle/>
          <a:p>
            <a:pPr marL="171450" indent="-171450" eaLnBrk="0" fontAlgn="base" hangingPunct="0">
              <a:lnSpc>
                <a:spcPct val="200000"/>
              </a:lnSpc>
              <a:spcBef>
                <a:spcPts val="0"/>
              </a:spcBef>
              <a:tabLst>
                <a:tab pos="457200" algn="l"/>
              </a:tabLst>
            </a:pPr>
            <a:r>
              <a:rPr lang="en-GB" sz="1600" dirty="0">
                <a:solidFill>
                  <a:srgbClr val="552525"/>
                </a:solidFill>
              </a:rPr>
              <a:t>Billington’s unrefined sugar</a:t>
            </a:r>
          </a:p>
          <a:p>
            <a:pPr marL="171450" indent="-171450" eaLnBrk="0" fontAlgn="base" hangingPunct="0">
              <a:lnSpc>
                <a:spcPct val="200000"/>
              </a:lnSpc>
              <a:spcBef>
                <a:spcPts val="0"/>
              </a:spcBef>
              <a:tabLst>
                <a:tab pos="457200" algn="l"/>
              </a:tabLst>
            </a:pPr>
            <a:r>
              <a:rPr lang="en-GB" sz="1600" dirty="0">
                <a:solidFill>
                  <a:srgbClr val="552525"/>
                </a:solidFill>
              </a:rPr>
              <a:t>All parts of the plant are used, and nothing is wasted</a:t>
            </a:r>
          </a:p>
          <a:p>
            <a:pPr marL="171450" indent="-171450" eaLnBrk="0" fontAlgn="base" hangingPunct="0">
              <a:lnSpc>
                <a:spcPct val="200000"/>
              </a:lnSpc>
              <a:spcBef>
                <a:spcPts val="0"/>
              </a:spcBef>
              <a:tabLst>
                <a:tab pos="457200" algn="l"/>
              </a:tabLst>
            </a:pPr>
            <a:r>
              <a:rPr lang="en-GB" sz="1600" dirty="0">
                <a:solidFill>
                  <a:srgbClr val="552525"/>
                </a:solidFill>
              </a:rPr>
              <a:t>Steam from </a:t>
            </a:r>
            <a:r>
              <a:rPr lang="en-GB" sz="1600" dirty="0">
                <a:solidFill>
                  <a:srgbClr val="FF0000"/>
                </a:solidFill>
              </a:rPr>
              <a:t>bagasse-fired</a:t>
            </a:r>
            <a:r>
              <a:rPr lang="en-GB" sz="1600" dirty="0">
                <a:solidFill>
                  <a:srgbClr val="552525"/>
                </a:solidFill>
              </a:rPr>
              <a:t> power plant is used for sugar juice evaporation</a:t>
            </a:r>
          </a:p>
          <a:p>
            <a:pPr marL="171450" indent="-171450" eaLnBrk="0" fontAlgn="base" hangingPunct="0">
              <a:lnSpc>
                <a:spcPct val="200000"/>
              </a:lnSpc>
              <a:spcBef>
                <a:spcPts val="0"/>
              </a:spcBef>
              <a:tabLst>
                <a:tab pos="457200" algn="l"/>
              </a:tabLst>
            </a:pPr>
            <a:r>
              <a:rPr lang="en-GB" sz="1600" dirty="0">
                <a:solidFill>
                  <a:srgbClr val="552525"/>
                </a:solidFill>
              </a:rPr>
              <a:t>Vapour from evaporators becomes source of processing steam for the mill</a:t>
            </a:r>
          </a:p>
          <a:p>
            <a:pPr marL="171450" indent="-171450" eaLnBrk="0" fontAlgn="base" hangingPunct="0">
              <a:lnSpc>
                <a:spcPct val="200000"/>
              </a:lnSpc>
              <a:spcBef>
                <a:spcPts val="0"/>
              </a:spcBef>
              <a:tabLst>
                <a:tab pos="457200" algn="l"/>
              </a:tabLst>
            </a:pPr>
            <a:r>
              <a:rPr lang="en-GB" sz="1600" dirty="0">
                <a:solidFill>
                  <a:srgbClr val="552525"/>
                </a:solidFill>
              </a:rPr>
              <a:t>Condensation from evaporators recycled into power </a:t>
            </a:r>
          </a:p>
          <a:p>
            <a:pPr marL="171450" indent="-171450" eaLnBrk="0" fontAlgn="base" hangingPunct="0">
              <a:lnSpc>
                <a:spcPct val="200000"/>
              </a:lnSpc>
              <a:spcBef>
                <a:spcPts val="0"/>
              </a:spcBef>
              <a:tabLst>
                <a:tab pos="457200" algn="l"/>
              </a:tabLst>
            </a:pPr>
            <a:r>
              <a:rPr lang="en-GB" sz="1600" dirty="0">
                <a:solidFill>
                  <a:srgbClr val="552525"/>
                </a:solidFill>
              </a:rPr>
              <a:t>Water from extraction process recycled and reused </a:t>
            </a:r>
          </a:p>
          <a:p>
            <a:pPr marL="171450" indent="-171450" eaLnBrk="0" fontAlgn="base" hangingPunct="0">
              <a:lnSpc>
                <a:spcPct val="200000"/>
              </a:lnSpc>
              <a:spcBef>
                <a:spcPts val="0"/>
              </a:spcBef>
              <a:tabLst>
                <a:tab pos="457200" algn="l"/>
              </a:tabLst>
            </a:pPr>
            <a:r>
              <a:rPr lang="en-GB" sz="1600" dirty="0">
                <a:solidFill>
                  <a:srgbClr val="552525"/>
                </a:solidFill>
              </a:rPr>
              <a:t>Molasses by-product for ethanol and </a:t>
            </a:r>
            <a:r>
              <a:rPr lang="en-GB" sz="1600" dirty="0">
                <a:solidFill>
                  <a:srgbClr val="FF0000"/>
                </a:solidFill>
              </a:rPr>
              <a:t>rum</a:t>
            </a:r>
          </a:p>
          <a:p>
            <a:pPr marL="171450" indent="-171450" eaLnBrk="0" fontAlgn="base" hangingPunct="0">
              <a:lnSpc>
                <a:spcPct val="200000"/>
              </a:lnSpc>
              <a:spcBef>
                <a:spcPts val="0"/>
              </a:spcBef>
              <a:tabLst>
                <a:tab pos="457200" algn="l"/>
              </a:tabLst>
            </a:pPr>
            <a:r>
              <a:rPr lang="en-GB" sz="1600" dirty="0">
                <a:solidFill>
                  <a:srgbClr val="FF0000"/>
                </a:solidFill>
              </a:rPr>
              <a:t>Surplus electricity is exported to the </a:t>
            </a:r>
            <a:r>
              <a:rPr lang="en-GB" sz="1600">
                <a:solidFill>
                  <a:srgbClr val="FF0000"/>
                </a:solidFill>
              </a:rPr>
              <a:t>national grid</a:t>
            </a:r>
            <a:endParaRPr lang="en-GB" sz="1600" dirty="0">
              <a:solidFill>
                <a:srgbClr val="FF0000"/>
              </a:solidFill>
            </a:endParaRPr>
          </a:p>
          <a:p>
            <a:pPr marL="171450" indent="-171450" eaLnBrk="0" fontAlgn="base" hangingPunct="0">
              <a:lnSpc>
                <a:spcPct val="200000"/>
              </a:lnSpc>
              <a:spcBef>
                <a:spcPts val="0"/>
              </a:spcBef>
              <a:tabLst>
                <a:tab pos="457200" algn="l"/>
              </a:tabLst>
            </a:pPr>
            <a:r>
              <a:rPr lang="en-GB" sz="1600" dirty="0">
                <a:solidFill>
                  <a:srgbClr val="552525"/>
                </a:solidFill>
              </a:rPr>
              <a:t>Cane contains up to 70% water which is released during production process reducing the factories reliance on external sources</a:t>
            </a:r>
          </a:p>
          <a:p>
            <a:pPr marL="171450" indent="-171450" eaLnBrk="0" fontAlgn="base" hangingPunct="0">
              <a:lnSpc>
                <a:spcPct val="200000"/>
              </a:lnSpc>
              <a:spcBef>
                <a:spcPts val="0"/>
              </a:spcBef>
              <a:tabLst>
                <a:tab pos="457200" algn="l"/>
              </a:tabLst>
            </a:pPr>
            <a:endParaRPr lang="en-GB" sz="1600" dirty="0">
              <a:solidFill>
                <a:srgbClr val="552525"/>
              </a:solidFill>
            </a:endParaRPr>
          </a:p>
        </p:txBody>
      </p:sp>
      <p:pic>
        <p:nvPicPr>
          <p:cNvPr id="4" name="Picture 2">
            <a:extLst>
              <a:ext uri="{FF2B5EF4-FFF2-40B4-BE49-F238E27FC236}">
                <a16:creationId xmlns:a16="http://schemas.microsoft.com/office/drawing/2014/main" id="{238EF593-B208-491B-BFB6-CDDD005EB75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89675" y="1731223"/>
            <a:ext cx="1566757" cy="1241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7">
            <a:extLst>
              <a:ext uri="{FF2B5EF4-FFF2-40B4-BE49-F238E27FC236}">
                <a16:creationId xmlns:a16="http://schemas.microsoft.com/office/drawing/2014/main" id="{30EF29FF-E6B7-4DB5-BB96-1E6682C9E76B}"/>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927648" y="2562448"/>
            <a:ext cx="1566758" cy="894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8">
            <a:extLst>
              <a:ext uri="{FF2B5EF4-FFF2-40B4-BE49-F238E27FC236}">
                <a16:creationId xmlns:a16="http://schemas.microsoft.com/office/drawing/2014/main" id="{AA4F87FA-F7E8-41A4-8005-641FAD56F35D}"/>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89674" y="3438608"/>
            <a:ext cx="1566757" cy="894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9">
            <a:extLst>
              <a:ext uri="{FF2B5EF4-FFF2-40B4-BE49-F238E27FC236}">
                <a16:creationId xmlns:a16="http://schemas.microsoft.com/office/drawing/2014/main" id="{F111CC23-389C-4F05-BB3C-47810F5FFB3F}"/>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927648" y="4217117"/>
            <a:ext cx="1566758" cy="8981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12">
            <a:extLst>
              <a:ext uri="{FF2B5EF4-FFF2-40B4-BE49-F238E27FC236}">
                <a16:creationId xmlns:a16="http://schemas.microsoft.com/office/drawing/2014/main" id="{5DFE402E-A6D8-46FA-AC4C-DD064A8A3A99}"/>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91584" y="5058624"/>
            <a:ext cx="1564849" cy="890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Connector: Elbow 9">
            <a:extLst>
              <a:ext uri="{FF2B5EF4-FFF2-40B4-BE49-F238E27FC236}">
                <a16:creationId xmlns:a16="http://schemas.microsoft.com/office/drawing/2014/main" id="{DB4FD1E6-C7EB-43BE-9A7F-41EFE8729D04}"/>
              </a:ext>
            </a:extLst>
          </p:cNvPr>
          <p:cNvCxnSpPr>
            <a:cxnSpLocks/>
          </p:cNvCxnSpPr>
          <p:nvPr/>
        </p:nvCxnSpPr>
        <p:spPr>
          <a:xfrm>
            <a:off x="2456432" y="2351753"/>
            <a:ext cx="1254595" cy="210696"/>
          </a:xfrm>
          <a:prstGeom prst="bentConnector2">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or: Elbow 11">
            <a:extLst>
              <a:ext uri="{FF2B5EF4-FFF2-40B4-BE49-F238E27FC236}">
                <a16:creationId xmlns:a16="http://schemas.microsoft.com/office/drawing/2014/main" id="{83BBAD51-E104-42A9-8CF3-697DD047C30C}"/>
              </a:ext>
            </a:extLst>
          </p:cNvPr>
          <p:cNvCxnSpPr>
            <a:cxnSpLocks/>
          </p:cNvCxnSpPr>
          <p:nvPr/>
        </p:nvCxnSpPr>
        <p:spPr>
          <a:xfrm rot="5400000">
            <a:off x="2869381" y="3044075"/>
            <a:ext cx="428696" cy="1254596"/>
          </a:xfrm>
          <a:prstGeom prst="bentConnector2">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a16="http://schemas.microsoft.com/office/drawing/2014/main" id="{05FC8B82-3F2C-4182-A2D9-F2CACB3760CB}"/>
              </a:ext>
            </a:extLst>
          </p:cNvPr>
          <p:cNvCxnSpPr>
            <a:cxnSpLocks/>
          </p:cNvCxnSpPr>
          <p:nvPr/>
        </p:nvCxnSpPr>
        <p:spPr>
          <a:xfrm rot="16200000" flipH="1">
            <a:off x="2133668" y="3872216"/>
            <a:ext cx="333365" cy="1254595"/>
          </a:xfrm>
          <a:prstGeom prst="bentConnector2">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89E3E134-3D72-4E4C-8397-E4BB26E3D190}"/>
              </a:ext>
            </a:extLst>
          </p:cNvPr>
          <p:cNvCxnSpPr>
            <a:cxnSpLocks/>
          </p:cNvCxnSpPr>
          <p:nvPr/>
        </p:nvCxnSpPr>
        <p:spPr>
          <a:xfrm rot="5400000">
            <a:off x="2889308" y="4682400"/>
            <a:ext cx="388845" cy="1254594"/>
          </a:xfrm>
          <a:prstGeom prst="bentConnector2">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B4A0B41C-C333-4BFD-81E1-309A76C33572}"/>
              </a:ext>
            </a:extLst>
          </p:cNvPr>
          <p:cNvSpPr/>
          <p:nvPr/>
        </p:nvSpPr>
        <p:spPr>
          <a:xfrm>
            <a:off x="889674" y="1731223"/>
            <a:ext cx="1566757" cy="1241058"/>
          </a:xfrm>
          <a:prstGeom prst="rect">
            <a:avLst/>
          </a:prstGeom>
          <a:solidFill>
            <a:srgbClr val="381818">
              <a:alpha val="2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Sugar Cane is Grown in Mauritius</a:t>
            </a:r>
          </a:p>
        </p:txBody>
      </p:sp>
      <p:sp>
        <p:nvSpPr>
          <p:cNvPr id="27" name="Rectangle 26">
            <a:extLst>
              <a:ext uri="{FF2B5EF4-FFF2-40B4-BE49-F238E27FC236}">
                <a16:creationId xmlns:a16="http://schemas.microsoft.com/office/drawing/2014/main" id="{1B148DEA-0A4E-4366-B9A7-9A3DD6355B09}"/>
              </a:ext>
            </a:extLst>
          </p:cNvPr>
          <p:cNvSpPr/>
          <p:nvPr/>
        </p:nvSpPr>
        <p:spPr>
          <a:xfrm>
            <a:off x="2927648" y="2562447"/>
            <a:ext cx="1566757" cy="894223"/>
          </a:xfrm>
          <a:prstGeom prst="rect">
            <a:avLst/>
          </a:prstGeom>
          <a:solidFill>
            <a:srgbClr val="381818">
              <a:alpha val="2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Cane juice is extracted</a:t>
            </a:r>
          </a:p>
        </p:txBody>
      </p:sp>
      <p:sp>
        <p:nvSpPr>
          <p:cNvPr id="28" name="Rectangle 27">
            <a:extLst>
              <a:ext uri="{FF2B5EF4-FFF2-40B4-BE49-F238E27FC236}">
                <a16:creationId xmlns:a16="http://schemas.microsoft.com/office/drawing/2014/main" id="{450A6FA5-1A1A-4A49-8804-EBC21F31DF5B}"/>
              </a:ext>
            </a:extLst>
          </p:cNvPr>
          <p:cNvSpPr/>
          <p:nvPr/>
        </p:nvSpPr>
        <p:spPr>
          <a:xfrm>
            <a:off x="889674" y="3436204"/>
            <a:ext cx="1566757" cy="894223"/>
          </a:xfrm>
          <a:prstGeom prst="rect">
            <a:avLst/>
          </a:prstGeom>
          <a:solidFill>
            <a:srgbClr val="381818">
              <a:alpha val="2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 juice is clarified</a:t>
            </a:r>
          </a:p>
        </p:txBody>
      </p:sp>
      <p:sp>
        <p:nvSpPr>
          <p:cNvPr id="29" name="Rectangle 28">
            <a:extLst>
              <a:ext uri="{FF2B5EF4-FFF2-40B4-BE49-F238E27FC236}">
                <a16:creationId xmlns:a16="http://schemas.microsoft.com/office/drawing/2014/main" id="{00A77C1B-43F8-4C66-BCFC-134E50EAE1FE}"/>
              </a:ext>
            </a:extLst>
          </p:cNvPr>
          <p:cNvSpPr/>
          <p:nvPr/>
        </p:nvSpPr>
        <p:spPr>
          <a:xfrm>
            <a:off x="2925740" y="4224572"/>
            <a:ext cx="1566757" cy="894223"/>
          </a:xfrm>
          <a:prstGeom prst="rect">
            <a:avLst/>
          </a:prstGeom>
          <a:solidFill>
            <a:srgbClr val="381818">
              <a:alpha val="2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Then evaporated and </a:t>
            </a:r>
            <a:r>
              <a:rPr lang="en-GB" dirty="0" err="1"/>
              <a:t>crystalised</a:t>
            </a:r>
            <a:endParaRPr lang="en-GB" dirty="0"/>
          </a:p>
        </p:txBody>
      </p:sp>
      <p:sp>
        <p:nvSpPr>
          <p:cNvPr id="30" name="Rectangle 29">
            <a:extLst>
              <a:ext uri="{FF2B5EF4-FFF2-40B4-BE49-F238E27FC236}">
                <a16:creationId xmlns:a16="http://schemas.microsoft.com/office/drawing/2014/main" id="{B6F2E3D4-CC5F-446B-BE23-39D0EA425255}"/>
              </a:ext>
            </a:extLst>
          </p:cNvPr>
          <p:cNvSpPr/>
          <p:nvPr/>
        </p:nvSpPr>
        <p:spPr>
          <a:xfrm>
            <a:off x="888722" y="5055391"/>
            <a:ext cx="1566757" cy="894223"/>
          </a:xfrm>
          <a:prstGeom prst="rect">
            <a:avLst/>
          </a:prstGeom>
          <a:solidFill>
            <a:srgbClr val="381818">
              <a:alpha val="2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And packed</a:t>
            </a:r>
          </a:p>
        </p:txBody>
      </p:sp>
      <p:sp>
        <p:nvSpPr>
          <p:cNvPr id="21" name="Title 1">
            <a:extLst>
              <a:ext uri="{FF2B5EF4-FFF2-40B4-BE49-F238E27FC236}">
                <a16:creationId xmlns:a16="http://schemas.microsoft.com/office/drawing/2014/main" id="{DA41ED94-6690-47A4-A937-B70717B277F0}"/>
              </a:ext>
            </a:extLst>
          </p:cNvPr>
          <p:cNvSpPr txBox="1">
            <a:spLocks/>
          </p:cNvSpPr>
          <p:nvPr/>
        </p:nvSpPr>
        <p:spPr>
          <a:xfrm>
            <a:off x="524539" y="467828"/>
            <a:ext cx="10972800" cy="1143000"/>
          </a:xfrm>
          <a:prstGeom prst="rect">
            <a:avLst/>
          </a:prstGeom>
        </p:spPr>
        <p:txBody>
          <a:bodyPr>
            <a:normAutofit/>
          </a:bodyPr>
          <a:lstStyle>
            <a:lvl1pPr algn="ctr">
              <a:spcBef>
                <a:spcPct val="0"/>
              </a:spcBef>
              <a:buNone/>
              <a:defRPr sz="2800" b="1">
                <a:solidFill>
                  <a:schemeClr val="bg1"/>
                </a:solidFill>
                <a:latin typeface="+mj-lt"/>
                <a:ea typeface="+mj-ea"/>
                <a:cs typeface="+mj-cs"/>
              </a:defRPr>
            </a:lvl1pPr>
          </a:lstStyle>
          <a:p>
            <a:r>
              <a:rPr lang="en-GB" dirty="0"/>
              <a:t>Process of making sugar from cane</a:t>
            </a:r>
          </a:p>
        </p:txBody>
      </p:sp>
    </p:spTree>
    <p:extLst>
      <p:ext uri="{BB962C8B-B14F-4D97-AF65-F5344CB8AC3E}">
        <p14:creationId xmlns:p14="http://schemas.microsoft.com/office/powerpoint/2010/main" val="20630381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illington's Template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1AE1022C0E1D1488165AD469CF49FDC" ma:contentTypeVersion="11" ma:contentTypeDescription="Create a new document." ma:contentTypeScope="" ma:versionID="860f6f508eb063b787b91543d764b163">
  <xsd:schema xmlns:xsd="http://www.w3.org/2001/XMLSchema" xmlns:xs="http://www.w3.org/2001/XMLSchema" xmlns:p="http://schemas.microsoft.com/office/2006/metadata/properties" xmlns:ns3="98578465-bda9-44f0-a440-0fa4013bbbc5" xmlns:ns4="d6a890d7-b28e-4d0f-8a36-005ca8a7abfa" targetNamespace="http://schemas.microsoft.com/office/2006/metadata/properties" ma:root="true" ma:fieldsID="5cb538dec44d2d49b8ddc905b3204607" ns3:_="" ns4:_="">
    <xsd:import namespace="98578465-bda9-44f0-a440-0fa4013bbbc5"/>
    <xsd:import namespace="d6a890d7-b28e-4d0f-8a36-005ca8a7abfa"/>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578465-bda9-44f0-a440-0fa4013bbb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6a890d7-b28e-4d0f-8a36-005ca8a7abfa"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9C608F4-8F40-47CE-BA64-11F41BEFFF5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578465-bda9-44f0-a440-0fa4013bbbc5"/>
    <ds:schemaRef ds:uri="d6a890d7-b28e-4d0f-8a36-005ca8a7abf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6EDE312-0D4B-4499-9FE3-998327C606B0}">
  <ds:schemaRefs>
    <ds:schemaRef ds:uri="http://purl.org/dc/terms/"/>
    <ds:schemaRef ds:uri="http://schemas.openxmlformats.org/package/2006/metadata/core-properties"/>
    <ds:schemaRef ds:uri="http://schemas.microsoft.com/office/2006/documentManagement/types"/>
    <ds:schemaRef ds:uri="d6a890d7-b28e-4d0f-8a36-005ca8a7abfa"/>
    <ds:schemaRef ds:uri="http://schemas.microsoft.com/office/infopath/2007/PartnerControls"/>
    <ds:schemaRef ds:uri="http://purl.org/dc/elements/1.1/"/>
    <ds:schemaRef ds:uri="http://schemas.microsoft.com/office/2006/metadata/properties"/>
    <ds:schemaRef ds:uri="98578465-bda9-44f0-a440-0fa4013bbbc5"/>
    <ds:schemaRef ds:uri="http://www.w3.org/XML/1998/namespace"/>
    <ds:schemaRef ds:uri="http://purl.org/dc/dcmitype/"/>
  </ds:schemaRefs>
</ds:datastoreItem>
</file>

<file path=customXml/itemProps3.xml><?xml version="1.0" encoding="utf-8"?>
<ds:datastoreItem xmlns:ds="http://schemas.openxmlformats.org/officeDocument/2006/customXml" ds:itemID="{58FA95FE-E340-4BD0-A630-67B7B04810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110</TotalTime>
  <Words>1121</Words>
  <Application>Microsoft Office PowerPoint</Application>
  <PresentationFormat>Widescreen</PresentationFormat>
  <Paragraphs>113</Paragraphs>
  <Slides>8</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Wingdings</vt:lpstr>
      <vt:lpstr>Billington's Template 2</vt:lpstr>
      <vt:lpstr>What is a Sugar Cane?</vt:lpstr>
      <vt:lpstr>The History of Cane in Mauritius</vt:lpstr>
      <vt:lpstr>Billington’s Heritage</vt:lpstr>
      <vt:lpstr>Unrefined Sugar Sourced from the Best Location</vt:lpstr>
      <vt:lpstr>Crafting our Unrefined Sugars</vt:lpstr>
      <vt:lpstr>PowerPoint Presentation</vt:lpstr>
      <vt:lpstr>Our Mauritian Partners Ensure Equitable Returns Throughout the Supply Chain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a Sugar Cane?</dc:title>
  <dc:creator>Waterfield, Leah</dc:creator>
  <cp:lastModifiedBy>Sebastien Giraud</cp:lastModifiedBy>
  <cp:revision>7</cp:revision>
  <dcterms:created xsi:type="dcterms:W3CDTF">2021-04-19T12:40:48Z</dcterms:created>
  <dcterms:modified xsi:type="dcterms:W3CDTF">2021-08-10T06:22:43Z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0x01010021AE1022C0E1D1488165AD469CF49FDC</vt:lpwstr>
  </property>
</Properties>
</file>