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6" r:id="rId4"/>
  </p:sldMasterIdLst>
  <p:notesMasterIdLst>
    <p:notesMasterId r:id="rId50"/>
  </p:notesMasterIdLst>
  <p:handoutMasterIdLst>
    <p:handoutMasterId r:id="rId51"/>
  </p:handoutMasterIdLst>
  <p:sldIdLst>
    <p:sldId id="256" r:id="rId5"/>
    <p:sldId id="336" r:id="rId6"/>
    <p:sldId id="293" r:id="rId7"/>
    <p:sldId id="283" r:id="rId8"/>
    <p:sldId id="289" r:id="rId9"/>
    <p:sldId id="317" r:id="rId10"/>
    <p:sldId id="326" r:id="rId11"/>
    <p:sldId id="337" r:id="rId12"/>
    <p:sldId id="308" r:id="rId13"/>
    <p:sldId id="331" r:id="rId14"/>
    <p:sldId id="305" r:id="rId15"/>
    <p:sldId id="334" r:id="rId16"/>
    <p:sldId id="332" r:id="rId17"/>
    <p:sldId id="258" r:id="rId18"/>
    <p:sldId id="309" r:id="rId19"/>
    <p:sldId id="316" r:id="rId20"/>
    <p:sldId id="319" r:id="rId21"/>
    <p:sldId id="311" r:id="rId22"/>
    <p:sldId id="321" r:id="rId23"/>
    <p:sldId id="307" r:id="rId24"/>
    <p:sldId id="320" r:id="rId25"/>
    <p:sldId id="338" r:id="rId26"/>
    <p:sldId id="262" r:id="rId27"/>
    <p:sldId id="265" r:id="rId28"/>
    <p:sldId id="322" r:id="rId29"/>
    <p:sldId id="279" r:id="rId30"/>
    <p:sldId id="323" r:id="rId31"/>
    <p:sldId id="324" r:id="rId32"/>
    <p:sldId id="325" r:id="rId33"/>
    <p:sldId id="327" r:id="rId34"/>
    <p:sldId id="341" r:id="rId35"/>
    <p:sldId id="339" r:id="rId36"/>
    <p:sldId id="263" r:id="rId37"/>
    <p:sldId id="340" r:id="rId38"/>
    <p:sldId id="330" r:id="rId39"/>
    <p:sldId id="300" r:id="rId40"/>
    <p:sldId id="301" r:id="rId41"/>
    <p:sldId id="264" r:id="rId42"/>
    <p:sldId id="302" r:id="rId43"/>
    <p:sldId id="313" r:id="rId44"/>
    <p:sldId id="312" r:id="rId45"/>
    <p:sldId id="328" r:id="rId46"/>
    <p:sldId id="335" r:id="rId47"/>
    <p:sldId id="284" r:id="rId48"/>
    <p:sldId id="304" r:id="rId49"/>
  </p:sldIdLst>
  <p:sldSz cx="12192000" cy="6858000"/>
  <p:notesSz cx="6858000" cy="9144000"/>
  <p:defaultTextStyle>
    <a:defPPr rtl="0">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86" autoAdjust="0"/>
    <p:restoredTop sz="95503" autoAdjust="0"/>
  </p:normalViewPr>
  <p:slideViewPr>
    <p:cSldViewPr snapToGrid="0">
      <p:cViewPr varScale="1">
        <p:scale>
          <a:sx n="89" d="100"/>
          <a:sy n="89" d="100"/>
        </p:scale>
        <p:origin x="106" y="120"/>
      </p:cViewPr>
      <p:guideLst/>
    </p:cSldViewPr>
  </p:slideViewPr>
  <p:notesTextViewPr>
    <p:cViewPr>
      <p:scale>
        <a:sx n="1" d="1"/>
        <a:sy n="1" d="1"/>
      </p:scale>
      <p:origin x="0" y="0"/>
    </p:cViewPr>
  </p:notesTextViewPr>
  <p:notesViewPr>
    <p:cSldViewPr snapToGrid="0">
      <p:cViewPr varScale="1">
        <p:scale>
          <a:sx n="89" d="100"/>
          <a:sy n="89" d="100"/>
        </p:scale>
        <p:origin x="378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_rels/data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4" Type="http://schemas.openxmlformats.org/officeDocument/2006/relationships/image" Target="../media/image5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161546-E39B-474A-93B8-CE6F2E1ABB7B}"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C67B3023-665E-4B06-A3F2-0902F623D56F}">
      <dgm:prSet/>
      <dgm:spPr/>
      <dgm:t>
        <a:bodyPr/>
        <a:lstStyle/>
        <a:p>
          <a:pPr>
            <a:defRPr b="1"/>
          </a:pPr>
          <a:r>
            <a:rPr lang="en-US" b="1" i="0" baseline="0"/>
            <a:t>Reliable access control and food defense</a:t>
          </a:r>
          <a:endParaRPr lang="en-US"/>
        </a:p>
      </dgm:t>
    </dgm:pt>
    <dgm:pt modelId="{FDDD4481-6169-40AE-A453-BA82D5857BE5}" type="parTrans" cxnId="{6EEE95E2-12EC-4165-A168-AD7C43A2BB6F}">
      <dgm:prSet/>
      <dgm:spPr/>
      <dgm:t>
        <a:bodyPr/>
        <a:lstStyle/>
        <a:p>
          <a:endParaRPr lang="en-US"/>
        </a:p>
      </dgm:t>
    </dgm:pt>
    <dgm:pt modelId="{8ECEF234-CF2F-44D8-8849-15A03F605D35}" type="sibTrans" cxnId="{6EEE95E2-12EC-4165-A168-AD7C43A2BB6F}">
      <dgm:prSet/>
      <dgm:spPr/>
      <dgm:t>
        <a:bodyPr/>
        <a:lstStyle/>
        <a:p>
          <a:endParaRPr lang="en-US"/>
        </a:p>
      </dgm:t>
    </dgm:pt>
    <dgm:pt modelId="{F9AD4A55-6946-4DAA-94DA-8540B40C6696}">
      <dgm:prSet/>
      <dgm:spPr/>
      <dgm:t>
        <a:bodyPr/>
        <a:lstStyle/>
        <a:p>
          <a:r>
            <a:rPr lang="en-US" b="0" i="0" baseline="0"/>
            <a:t>Fingerprint access</a:t>
          </a:r>
          <a:endParaRPr lang="en-US"/>
        </a:p>
      </dgm:t>
    </dgm:pt>
    <dgm:pt modelId="{EB56E40D-6FF8-4FBA-9DB3-04263C6A91E8}" type="parTrans" cxnId="{47ED0388-CC29-4B9B-B0E8-C0313C4358B8}">
      <dgm:prSet/>
      <dgm:spPr/>
      <dgm:t>
        <a:bodyPr/>
        <a:lstStyle/>
        <a:p>
          <a:endParaRPr lang="en-US"/>
        </a:p>
      </dgm:t>
    </dgm:pt>
    <dgm:pt modelId="{02D60FF2-92B0-4780-85D9-261BD9E187D8}" type="sibTrans" cxnId="{47ED0388-CC29-4B9B-B0E8-C0313C4358B8}">
      <dgm:prSet/>
      <dgm:spPr/>
      <dgm:t>
        <a:bodyPr/>
        <a:lstStyle/>
        <a:p>
          <a:endParaRPr lang="en-US"/>
        </a:p>
      </dgm:t>
    </dgm:pt>
    <dgm:pt modelId="{547B1863-9DEE-403E-A317-2557FFC7701D}">
      <dgm:prSet/>
      <dgm:spPr/>
      <dgm:t>
        <a:bodyPr/>
        <a:lstStyle/>
        <a:p>
          <a:r>
            <a:rPr lang="en-US" b="0" i="0" baseline="0"/>
            <a:t>CCTV Cameras</a:t>
          </a:r>
          <a:endParaRPr lang="en-US"/>
        </a:p>
      </dgm:t>
    </dgm:pt>
    <dgm:pt modelId="{C93310D5-A13D-4724-A87F-87A8F145B19D}" type="parTrans" cxnId="{0DEB5CAB-889F-4DD1-B2A8-EC30FE44C4C3}">
      <dgm:prSet/>
      <dgm:spPr/>
      <dgm:t>
        <a:bodyPr/>
        <a:lstStyle/>
        <a:p>
          <a:endParaRPr lang="en-US"/>
        </a:p>
      </dgm:t>
    </dgm:pt>
    <dgm:pt modelId="{C3004A64-F901-4421-9EB4-25F28256A34F}" type="sibTrans" cxnId="{0DEB5CAB-889F-4DD1-B2A8-EC30FE44C4C3}">
      <dgm:prSet/>
      <dgm:spPr/>
      <dgm:t>
        <a:bodyPr/>
        <a:lstStyle/>
        <a:p>
          <a:endParaRPr lang="en-US"/>
        </a:p>
      </dgm:t>
    </dgm:pt>
    <dgm:pt modelId="{309CC47D-D20A-49B5-83EA-23BAF77FAE57}">
      <dgm:prSet/>
      <dgm:spPr/>
      <dgm:t>
        <a:bodyPr/>
        <a:lstStyle/>
        <a:p>
          <a:r>
            <a:rPr lang="en-US" b="0" i="0" baseline="0"/>
            <a:t>24h security control</a:t>
          </a:r>
          <a:endParaRPr lang="en-US"/>
        </a:p>
      </dgm:t>
    </dgm:pt>
    <dgm:pt modelId="{C3A45DB9-B8CF-45F5-A424-EAF0E75D4A40}" type="parTrans" cxnId="{0A8C7C2D-00B7-4C21-830A-F61B8415B8AF}">
      <dgm:prSet/>
      <dgm:spPr/>
      <dgm:t>
        <a:bodyPr/>
        <a:lstStyle/>
        <a:p>
          <a:endParaRPr lang="en-US"/>
        </a:p>
      </dgm:t>
    </dgm:pt>
    <dgm:pt modelId="{15D87E9F-6112-48C4-B701-4A09798B49A6}" type="sibTrans" cxnId="{0A8C7C2D-00B7-4C21-830A-F61B8415B8AF}">
      <dgm:prSet/>
      <dgm:spPr/>
      <dgm:t>
        <a:bodyPr/>
        <a:lstStyle/>
        <a:p>
          <a:endParaRPr lang="en-US"/>
        </a:p>
      </dgm:t>
    </dgm:pt>
    <dgm:pt modelId="{66812402-99D2-499F-8303-1D7DCDC1884F}">
      <dgm:prSet/>
      <dgm:spPr/>
      <dgm:t>
        <a:bodyPr/>
        <a:lstStyle/>
        <a:p>
          <a:r>
            <a:rPr lang="en-US"/>
            <a:t>V</a:t>
          </a:r>
          <a:r>
            <a:rPr lang="en-US" b="0" i="0" baseline="0"/>
            <a:t>isitors control</a:t>
          </a:r>
          <a:endParaRPr lang="en-US"/>
        </a:p>
      </dgm:t>
    </dgm:pt>
    <dgm:pt modelId="{F0E52BC6-8162-4F43-998F-3EDCA0828CE2}" type="parTrans" cxnId="{FC4DE20E-251B-44C1-AD39-7E3471774FFC}">
      <dgm:prSet/>
      <dgm:spPr/>
      <dgm:t>
        <a:bodyPr/>
        <a:lstStyle/>
        <a:p>
          <a:endParaRPr lang="en-US"/>
        </a:p>
      </dgm:t>
    </dgm:pt>
    <dgm:pt modelId="{14BC204F-8E1C-4A80-95F3-4851FF83A9CC}" type="sibTrans" cxnId="{FC4DE20E-251B-44C1-AD39-7E3471774FFC}">
      <dgm:prSet/>
      <dgm:spPr/>
      <dgm:t>
        <a:bodyPr/>
        <a:lstStyle/>
        <a:p>
          <a:endParaRPr lang="en-US"/>
        </a:p>
      </dgm:t>
    </dgm:pt>
    <dgm:pt modelId="{E3B9852C-3FC2-4655-8CA4-39D74C11538C}">
      <dgm:prSet/>
      <dgm:spPr/>
      <dgm:t>
        <a:bodyPr/>
        <a:lstStyle/>
        <a:p>
          <a:r>
            <a:rPr lang="en-US" b="0" i="0" baseline="0"/>
            <a:t>Cyber security</a:t>
          </a:r>
          <a:endParaRPr lang="en-US"/>
        </a:p>
      </dgm:t>
    </dgm:pt>
    <dgm:pt modelId="{BE64B6E6-1DF4-4E3A-96AD-59611647C538}" type="parTrans" cxnId="{4AF403E5-1455-43BA-8FDD-96AE283724DD}">
      <dgm:prSet/>
      <dgm:spPr/>
      <dgm:t>
        <a:bodyPr/>
        <a:lstStyle/>
        <a:p>
          <a:endParaRPr lang="en-US"/>
        </a:p>
      </dgm:t>
    </dgm:pt>
    <dgm:pt modelId="{63AD97DA-3DD9-42E8-8302-9DEC2E079189}" type="sibTrans" cxnId="{4AF403E5-1455-43BA-8FDD-96AE283724DD}">
      <dgm:prSet/>
      <dgm:spPr/>
      <dgm:t>
        <a:bodyPr/>
        <a:lstStyle/>
        <a:p>
          <a:endParaRPr lang="en-US"/>
        </a:p>
      </dgm:t>
    </dgm:pt>
    <dgm:pt modelId="{CAF8D6F6-F081-4BFE-A5AD-01E534CEC205}">
      <dgm:prSet/>
      <dgm:spPr/>
      <dgm:t>
        <a:bodyPr/>
        <a:lstStyle/>
        <a:p>
          <a:pPr>
            <a:defRPr b="1"/>
          </a:pPr>
          <a:r>
            <a:rPr lang="en-US" b="1" i="0" baseline="0"/>
            <a:t>Robustfull traceability system</a:t>
          </a:r>
          <a:endParaRPr lang="en-US"/>
        </a:p>
      </dgm:t>
    </dgm:pt>
    <dgm:pt modelId="{BCC74117-4DFA-46CF-83CC-4C06E2AB0729}" type="parTrans" cxnId="{6838FD69-EC38-4054-BA4D-DD25F0CEB41B}">
      <dgm:prSet/>
      <dgm:spPr/>
      <dgm:t>
        <a:bodyPr/>
        <a:lstStyle/>
        <a:p>
          <a:endParaRPr lang="en-US"/>
        </a:p>
      </dgm:t>
    </dgm:pt>
    <dgm:pt modelId="{A5C4C87F-F9B4-4695-B55E-BCD62D07BEDB}" type="sibTrans" cxnId="{6838FD69-EC38-4054-BA4D-DD25F0CEB41B}">
      <dgm:prSet/>
      <dgm:spPr/>
      <dgm:t>
        <a:bodyPr/>
        <a:lstStyle/>
        <a:p>
          <a:endParaRPr lang="en-US"/>
        </a:p>
      </dgm:t>
    </dgm:pt>
    <dgm:pt modelId="{046D3BAB-9821-4DEF-9664-FF7BA457FDE6}">
      <dgm:prSet/>
      <dgm:spPr/>
      <dgm:t>
        <a:bodyPr/>
        <a:lstStyle/>
        <a:p>
          <a:r>
            <a:rPr lang="en-US" b="0" i="0" baseline="0"/>
            <a:t>Inspection of each empty container prior to loading</a:t>
          </a:r>
          <a:endParaRPr lang="en-US"/>
        </a:p>
      </dgm:t>
    </dgm:pt>
    <dgm:pt modelId="{067028D2-5196-43CF-AFD0-87724E440417}" type="parTrans" cxnId="{2EEB5F14-EED3-42EE-959C-95ACA5133B14}">
      <dgm:prSet/>
      <dgm:spPr/>
      <dgm:t>
        <a:bodyPr/>
        <a:lstStyle/>
        <a:p>
          <a:endParaRPr lang="en-US"/>
        </a:p>
      </dgm:t>
    </dgm:pt>
    <dgm:pt modelId="{29BC68CC-9F66-49FB-8FD5-F337EC2462CB}" type="sibTrans" cxnId="{2EEB5F14-EED3-42EE-959C-95ACA5133B14}">
      <dgm:prSet/>
      <dgm:spPr/>
      <dgm:t>
        <a:bodyPr/>
        <a:lstStyle/>
        <a:p>
          <a:endParaRPr lang="en-US"/>
        </a:p>
      </dgm:t>
    </dgm:pt>
    <dgm:pt modelId="{CDC9789E-91E1-4F5C-BD3D-6DD7678AB0BF}">
      <dgm:prSet/>
      <dgm:spPr/>
      <dgm:t>
        <a:bodyPr/>
        <a:lstStyle/>
        <a:p>
          <a:r>
            <a:rPr lang="en-US" b="0" i="0" baseline="0"/>
            <a:t>Full traceability details including SEAL NUMBERS and CONTAINER NUMBERS</a:t>
          </a:r>
          <a:endParaRPr lang="en-US"/>
        </a:p>
      </dgm:t>
    </dgm:pt>
    <dgm:pt modelId="{D7940822-8D0A-4FC3-9561-BF76E0884D6D}" type="parTrans" cxnId="{40A1C6FD-FF12-4B62-817B-29182B64ABB4}">
      <dgm:prSet/>
      <dgm:spPr/>
      <dgm:t>
        <a:bodyPr/>
        <a:lstStyle/>
        <a:p>
          <a:endParaRPr lang="en-US"/>
        </a:p>
      </dgm:t>
    </dgm:pt>
    <dgm:pt modelId="{8C6373E3-98A5-4CCC-9B3C-1B4E2898C3E0}" type="sibTrans" cxnId="{40A1C6FD-FF12-4B62-817B-29182B64ABB4}">
      <dgm:prSet/>
      <dgm:spPr/>
      <dgm:t>
        <a:bodyPr/>
        <a:lstStyle/>
        <a:p>
          <a:endParaRPr lang="en-US"/>
        </a:p>
      </dgm:t>
    </dgm:pt>
    <dgm:pt modelId="{B43DCDC9-1101-4365-BDB8-09FBDA8CEFA1}">
      <dgm:prSet/>
      <dgm:spPr/>
      <dgm:t>
        <a:bodyPr/>
        <a:lstStyle/>
        <a:p>
          <a:r>
            <a:rPr lang="en-US" b="0" i="0" baseline="0"/>
            <a:t>Daily, full logistics data report</a:t>
          </a:r>
          <a:endParaRPr lang="en-US"/>
        </a:p>
      </dgm:t>
    </dgm:pt>
    <dgm:pt modelId="{9BEB6646-3F48-41EA-B4B5-19F36FFEE4C1}" type="parTrans" cxnId="{389E5FE1-ACAF-4989-AAA0-258DA85B7059}">
      <dgm:prSet/>
      <dgm:spPr/>
      <dgm:t>
        <a:bodyPr/>
        <a:lstStyle/>
        <a:p>
          <a:endParaRPr lang="en-US"/>
        </a:p>
      </dgm:t>
    </dgm:pt>
    <dgm:pt modelId="{1BBFE4C1-9DC4-4643-ABC6-0CEDA3D68B92}" type="sibTrans" cxnId="{389E5FE1-ACAF-4989-AAA0-258DA85B7059}">
      <dgm:prSet/>
      <dgm:spPr/>
      <dgm:t>
        <a:bodyPr/>
        <a:lstStyle/>
        <a:p>
          <a:endParaRPr lang="en-US"/>
        </a:p>
      </dgm:t>
    </dgm:pt>
    <dgm:pt modelId="{45A2EB35-2EEF-498D-B29C-43220CFA5C07}" type="pres">
      <dgm:prSet presAssocID="{56161546-E39B-474A-93B8-CE6F2E1ABB7B}" presName="root" presStyleCnt="0">
        <dgm:presLayoutVars>
          <dgm:dir/>
          <dgm:resizeHandles val="exact"/>
        </dgm:presLayoutVars>
      </dgm:prSet>
      <dgm:spPr/>
    </dgm:pt>
    <dgm:pt modelId="{51E96107-877C-4300-B40B-E30D357EF914}" type="pres">
      <dgm:prSet presAssocID="{C67B3023-665E-4B06-A3F2-0902F623D56F}" presName="compNode" presStyleCnt="0"/>
      <dgm:spPr/>
    </dgm:pt>
    <dgm:pt modelId="{D8B08A62-11C8-4D60-8E15-C1298E73057E}" type="pres">
      <dgm:prSet presAssocID="{C67B3023-665E-4B06-A3F2-0902F623D56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ecurity Camera"/>
        </a:ext>
      </dgm:extLst>
    </dgm:pt>
    <dgm:pt modelId="{35BAB334-CA70-4B45-9B76-2EC8A2CA228F}" type="pres">
      <dgm:prSet presAssocID="{C67B3023-665E-4B06-A3F2-0902F623D56F}" presName="iconSpace" presStyleCnt="0"/>
      <dgm:spPr/>
    </dgm:pt>
    <dgm:pt modelId="{416D0D1B-7838-4392-80A4-C3830E2B2DFC}" type="pres">
      <dgm:prSet presAssocID="{C67B3023-665E-4B06-A3F2-0902F623D56F}" presName="parTx" presStyleLbl="revTx" presStyleIdx="0" presStyleCnt="4">
        <dgm:presLayoutVars>
          <dgm:chMax val="0"/>
          <dgm:chPref val="0"/>
        </dgm:presLayoutVars>
      </dgm:prSet>
      <dgm:spPr/>
    </dgm:pt>
    <dgm:pt modelId="{82F750F3-562A-4E61-8DF0-9C00CA9E9205}" type="pres">
      <dgm:prSet presAssocID="{C67B3023-665E-4B06-A3F2-0902F623D56F}" presName="txSpace" presStyleCnt="0"/>
      <dgm:spPr/>
    </dgm:pt>
    <dgm:pt modelId="{0580C3C5-BAFF-4D1D-ABB8-29137EDA75FF}" type="pres">
      <dgm:prSet presAssocID="{C67B3023-665E-4B06-A3F2-0902F623D56F}" presName="desTx" presStyleLbl="revTx" presStyleIdx="1" presStyleCnt="4">
        <dgm:presLayoutVars/>
      </dgm:prSet>
      <dgm:spPr/>
    </dgm:pt>
    <dgm:pt modelId="{3E9278E4-1646-459A-A3D3-1975632CA7A1}" type="pres">
      <dgm:prSet presAssocID="{8ECEF234-CF2F-44D8-8849-15A03F605D35}" presName="sibTrans" presStyleCnt="0"/>
      <dgm:spPr/>
    </dgm:pt>
    <dgm:pt modelId="{74E18022-F214-46AB-B686-704A6CA2FFBB}" type="pres">
      <dgm:prSet presAssocID="{CAF8D6F6-F081-4BFE-A5AD-01E534CEC205}" presName="compNode" presStyleCnt="0"/>
      <dgm:spPr/>
    </dgm:pt>
    <dgm:pt modelId="{0F59C1C6-30BB-4546-A2FF-E754E1E64F2C}" type="pres">
      <dgm:prSet presAssocID="{CAF8D6F6-F081-4BFE-A5AD-01E534CEC20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ruck"/>
        </a:ext>
      </dgm:extLst>
    </dgm:pt>
    <dgm:pt modelId="{78254315-3A14-4B4A-AD4D-61B50E66636F}" type="pres">
      <dgm:prSet presAssocID="{CAF8D6F6-F081-4BFE-A5AD-01E534CEC205}" presName="iconSpace" presStyleCnt="0"/>
      <dgm:spPr/>
    </dgm:pt>
    <dgm:pt modelId="{38AAE7C8-6EFB-40DC-B9AF-BC16D62C2E8A}" type="pres">
      <dgm:prSet presAssocID="{CAF8D6F6-F081-4BFE-A5AD-01E534CEC205}" presName="parTx" presStyleLbl="revTx" presStyleIdx="2" presStyleCnt="4">
        <dgm:presLayoutVars>
          <dgm:chMax val="0"/>
          <dgm:chPref val="0"/>
        </dgm:presLayoutVars>
      </dgm:prSet>
      <dgm:spPr/>
    </dgm:pt>
    <dgm:pt modelId="{517914C2-4476-4280-8FE8-2B1ACF3E66DE}" type="pres">
      <dgm:prSet presAssocID="{CAF8D6F6-F081-4BFE-A5AD-01E534CEC205}" presName="txSpace" presStyleCnt="0"/>
      <dgm:spPr/>
    </dgm:pt>
    <dgm:pt modelId="{3B40AFC5-D8D8-4793-AC8B-736E048FDA72}" type="pres">
      <dgm:prSet presAssocID="{CAF8D6F6-F081-4BFE-A5AD-01E534CEC205}" presName="desTx" presStyleLbl="revTx" presStyleIdx="3" presStyleCnt="4">
        <dgm:presLayoutVars/>
      </dgm:prSet>
      <dgm:spPr/>
    </dgm:pt>
  </dgm:ptLst>
  <dgm:cxnLst>
    <dgm:cxn modelId="{3BA21F05-C05C-42A1-99C7-CA02697953DD}" type="presOf" srcId="{F9AD4A55-6946-4DAA-94DA-8540B40C6696}" destId="{0580C3C5-BAFF-4D1D-ABB8-29137EDA75FF}" srcOrd="0" destOrd="0" presId="urn:microsoft.com/office/officeart/2018/2/layout/IconLabelDescriptionList"/>
    <dgm:cxn modelId="{8F385409-C31D-4E9D-B559-64B63496B034}" type="presOf" srcId="{C67B3023-665E-4B06-A3F2-0902F623D56F}" destId="{416D0D1B-7838-4392-80A4-C3830E2B2DFC}" srcOrd="0" destOrd="0" presId="urn:microsoft.com/office/officeart/2018/2/layout/IconLabelDescriptionList"/>
    <dgm:cxn modelId="{FC4DE20E-251B-44C1-AD39-7E3471774FFC}" srcId="{C67B3023-665E-4B06-A3F2-0902F623D56F}" destId="{66812402-99D2-499F-8303-1D7DCDC1884F}" srcOrd="3" destOrd="0" parTransId="{F0E52BC6-8162-4F43-998F-3EDCA0828CE2}" sibTransId="{14BC204F-8E1C-4A80-95F3-4851FF83A9CC}"/>
    <dgm:cxn modelId="{7E1ACB11-2FA7-4060-906F-4C9A430E3E66}" type="presOf" srcId="{E3B9852C-3FC2-4655-8CA4-39D74C11538C}" destId="{0580C3C5-BAFF-4D1D-ABB8-29137EDA75FF}" srcOrd="0" destOrd="4" presId="urn:microsoft.com/office/officeart/2018/2/layout/IconLabelDescriptionList"/>
    <dgm:cxn modelId="{2EEB5F14-EED3-42EE-959C-95ACA5133B14}" srcId="{CAF8D6F6-F081-4BFE-A5AD-01E534CEC205}" destId="{046D3BAB-9821-4DEF-9664-FF7BA457FDE6}" srcOrd="0" destOrd="0" parTransId="{067028D2-5196-43CF-AFD0-87724E440417}" sibTransId="{29BC68CC-9F66-49FB-8FD5-F337EC2462CB}"/>
    <dgm:cxn modelId="{0A8C7C2D-00B7-4C21-830A-F61B8415B8AF}" srcId="{C67B3023-665E-4B06-A3F2-0902F623D56F}" destId="{309CC47D-D20A-49B5-83EA-23BAF77FAE57}" srcOrd="2" destOrd="0" parTransId="{C3A45DB9-B8CF-45F5-A424-EAF0E75D4A40}" sibTransId="{15D87E9F-6112-48C4-B701-4A09798B49A6}"/>
    <dgm:cxn modelId="{847A5D3C-EE4E-4C4E-ACCF-A3EFF1972E24}" type="presOf" srcId="{B43DCDC9-1101-4365-BDB8-09FBDA8CEFA1}" destId="{3B40AFC5-D8D8-4793-AC8B-736E048FDA72}" srcOrd="0" destOrd="2" presId="urn:microsoft.com/office/officeart/2018/2/layout/IconLabelDescriptionList"/>
    <dgm:cxn modelId="{ACE4803C-DC18-4A81-8C14-8C3A420EC743}" type="presOf" srcId="{56161546-E39B-474A-93B8-CE6F2E1ABB7B}" destId="{45A2EB35-2EEF-498D-B29C-43220CFA5C07}" srcOrd="0" destOrd="0" presId="urn:microsoft.com/office/officeart/2018/2/layout/IconLabelDescriptionList"/>
    <dgm:cxn modelId="{4F97B468-2812-4068-BD73-F88A5BCAA614}" type="presOf" srcId="{547B1863-9DEE-403E-A317-2557FFC7701D}" destId="{0580C3C5-BAFF-4D1D-ABB8-29137EDA75FF}" srcOrd="0" destOrd="1" presId="urn:microsoft.com/office/officeart/2018/2/layout/IconLabelDescriptionList"/>
    <dgm:cxn modelId="{6838FD69-EC38-4054-BA4D-DD25F0CEB41B}" srcId="{56161546-E39B-474A-93B8-CE6F2E1ABB7B}" destId="{CAF8D6F6-F081-4BFE-A5AD-01E534CEC205}" srcOrd="1" destOrd="0" parTransId="{BCC74117-4DFA-46CF-83CC-4C06E2AB0729}" sibTransId="{A5C4C87F-F9B4-4695-B55E-BCD62D07BEDB}"/>
    <dgm:cxn modelId="{A335A96F-F847-43EB-A667-53C4B9AFA668}" type="presOf" srcId="{66812402-99D2-499F-8303-1D7DCDC1884F}" destId="{0580C3C5-BAFF-4D1D-ABB8-29137EDA75FF}" srcOrd="0" destOrd="3" presId="urn:microsoft.com/office/officeart/2018/2/layout/IconLabelDescriptionList"/>
    <dgm:cxn modelId="{CB184150-C060-4596-AC83-6ACC3208A9D2}" type="presOf" srcId="{CAF8D6F6-F081-4BFE-A5AD-01E534CEC205}" destId="{38AAE7C8-6EFB-40DC-B9AF-BC16D62C2E8A}" srcOrd="0" destOrd="0" presId="urn:microsoft.com/office/officeart/2018/2/layout/IconLabelDescriptionList"/>
    <dgm:cxn modelId="{A80C1881-ECF4-4825-BB22-864803DBC6B3}" type="presOf" srcId="{309CC47D-D20A-49B5-83EA-23BAF77FAE57}" destId="{0580C3C5-BAFF-4D1D-ABB8-29137EDA75FF}" srcOrd="0" destOrd="2" presId="urn:microsoft.com/office/officeart/2018/2/layout/IconLabelDescriptionList"/>
    <dgm:cxn modelId="{47ED0388-CC29-4B9B-B0E8-C0313C4358B8}" srcId="{C67B3023-665E-4B06-A3F2-0902F623D56F}" destId="{F9AD4A55-6946-4DAA-94DA-8540B40C6696}" srcOrd="0" destOrd="0" parTransId="{EB56E40D-6FF8-4FBA-9DB3-04263C6A91E8}" sibTransId="{02D60FF2-92B0-4780-85D9-261BD9E187D8}"/>
    <dgm:cxn modelId="{0DEB5CAB-889F-4DD1-B2A8-EC30FE44C4C3}" srcId="{C67B3023-665E-4B06-A3F2-0902F623D56F}" destId="{547B1863-9DEE-403E-A317-2557FFC7701D}" srcOrd="1" destOrd="0" parTransId="{C93310D5-A13D-4724-A87F-87A8F145B19D}" sibTransId="{C3004A64-F901-4421-9EB4-25F28256A34F}"/>
    <dgm:cxn modelId="{1D61A0E0-DA4F-4518-A131-8C06D9470403}" type="presOf" srcId="{046D3BAB-9821-4DEF-9664-FF7BA457FDE6}" destId="{3B40AFC5-D8D8-4793-AC8B-736E048FDA72}" srcOrd="0" destOrd="0" presId="urn:microsoft.com/office/officeart/2018/2/layout/IconLabelDescriptionList"/>
    <dgm:cxn modelId="{389E5FE1-ACAF-4989-AAA0-258DA85B7059}" srcId="{CAF8D6F6-F081-4BFE-A5AD-01E534CEC205}" destId="{B43DCDC9-1101-4365-BDB8-09FBDA8CEFA1}" srcOrd="2" destOrd="0" parTransId="{9BEB6646-3F48-41EA-B4B5-19F36FFEE4C1}" sibTransId="{1BBFE4C1-9DC4-4643-ABC6-0CEDA3D68B92}"/>
    <dgm:cxn modelId="{6EEE95E2-12EC-4165-A168-AD7C43A2BB6F}" srcId="{56161546-E39B-474A-93B8-CE6F2E1ABB7B}" destId="{C67B3023-665E-4B06-A3F2-0902F623D56F}" srcOrd="0" destOrd="0" parTransId="{FDDD4481-6169-40AE-A453-BA82D5857BE5}" sibTransId="{8ECEF234-CF2F-44D8-8849-15A03F605D35}"/>
    <dgm:cxn modelId="{4AF403E5-1455-43BA-8FDD-96AE283724DD}" srcId="{C67B3023-665E-4B06-A3F2-0902F623D56F}" destId="{E3B9852C-3FC2-4655-8CA4-39D74C11538C}" srcOrd="4" destOrd="0" parTransId="{BE64B6E6-1DF4-4E3A-96AD-59611647C538}" sibTransId="{63AD97DA-3DD9-42E8-8302-9DEC2E079189}"/>
    <dgm:cxn modelId="{636145F5-04C4-4DC9-9B38-66F00F6B7D91}" type="presOf" srcId="{CDC9789E-91E1-4F5C-BD3D-6DD7678AB0BF}" destId="{3B40AFC5-D8D8-4793-AC8B-736E048FDA72}" srcOrd="0" destOrd="1" presId="urn:microsoft.com/office/officeart/2018/2/layout/IconLabelDescriptionList"/>
    <dgm:cxn modelId="{40A1C6FD-FF12-4B62-817B-29182B64ABB4}" srcId="{CAF8D6F6-F081-4BFE-A5AD-01E534CEC205}" destId="{CDC9789E-91E1-4F5C-BD3D-6DD7678AB0BF}" srcOrd="1" destOrd="0" parTransId="{D7940822-8D0A-4FC3-9561-BF76E0884D6D}" sibTransId="{8C6373E3-98A5-4CCC-9B3C-1B4E2898C3E0}"/>
    <dgm:cxn modelId="{B90C8E54-7451-4B3A-9DE1-2D6F177FE6C7}" type="presParOf" srcId="{45A2EB35-2EEF-498D-B29C-43220CFA5C07}" destId="{51E96107-877C-4300-B40B-E30D357EF914}" srcOrd="0" destOrd="0" presId="urn:microsoft.com/office/officeart/2018/2/layout/IconLabelDescriptionList"/>
    <dgm:cxn modelId="{04F7BF5F-98EF-42FD-B38A-05FF6C0BDE8B}" type="presParOf" srcId="{51E96107-877C-4300-B40B-E30D357EF914}" destId="{D8B08A62-11C8-4D60-8E15-C1298E73057E}" srcOrd="0" destOrd="0" presId="urn:microsoft.com/office/officeart/2018/2/layout/IconLabelDescriptionList"/>
    <dgm:cxn modelId="{4A5661EA-AD48-420D-958E-C11F6F70AEBA}" type="presParOf" srcId="{51E96107-877C-4300-B40B-E30D357EF914}" destId="{35BAB334-CA70-4B45-9B76-2EC8A2CA228F}" srcOrd="1" destOrd="0" presId="urn:microsoft.com/office/officeart/2018/2/layout/IconLabelDescriptionList"/>
    <dgm:cxn modelId="{C4F2AC00-7991-420A-9166-07A32F341EF6}" type="presParOf" srcId="{51E96107-877C-4300-B40B-E30D357EF914}" destId="{416D0D1B-7838-4392-80A4-C3830E2B2DFC}" srcOrd="2" destOrd="0" presId="urn:microsoft.com/office/officeart/2018/2/layout/IconLabelDescriptionList"/>
    <dgm:cxn modelId="{B2B967A6-60ED-463F-8740-6E90D6F17067}" type="presParOf" srcId="{51E96107-877C-4300-B40B-E30D357EF914}" destId="{82F750F3-562A-4E61-8DF0-9C00CA9E9205}" srcOrd="3" destOrd="0" presId="urn:microsoft.com/office/officeart/2018/2/layout/IconLabelDescriptionList"/>
    <dgm:cxn modelId="{D690CBC6-94B5-4096-97C4-B4B1008FD861}" type="presParOf" srcId="{51E96107-877C-4300-B40B-E30D357EF914}" destId="{0580C3C5-BAFF-4D1D-ABB8-29137EDA75FF}" srcOrd="4" destOrd="0" presId="urn:microsoft.com/office/officeart/2018/2/layout/IconLabelDescriptionList"/>
    <dgm:cxn modelId="{E04CEB44-5A6F-4B38-BB37-161CFAA3112C}" type="presParOf" srcId="{45A2EB35-2EEF-498D-B29C-43220CFA5C07}" destId="{3E9278E4-1646-459A-A3D3-1975632CA7A1}" srcOrd="1" destOrd="0" presId="urn:microsoft.com/office/officeart/2018/2/layout/IconLabelDescriptionList"/>
    <dgm:cxn modelId="{547F622F-4B25-44F4-AACF-468F30468AB9}" type="presParOf" srcId="{45A2EB35-2EEF-498D-B29C-43220CFA5C07}" destId="{74E18022-F214-46AB-B686-704A6CA2FFBB}" srcOrd="2" destOrd="0" presId="urn:microsoft.com/office/officeart/2018/2/layout/IconLabelDescriptionList"/>
    <dgm:cxn modelId="{1DF86258-DEBF-402F-9B2D-5E8BEA8ED27F}" type="presParOf" srcId="{74E18022-F214-46AB-B686-704A6CA2FFBB}" destId="{0F59C1C6-30BB-4546-A2FF-E754E1E64F2C}" srcOrd="0" destOrd="0" presId="urn:microsoft.com/office/officeart/2018/2/layout/IconLabelDescriptionList"/>
    <dgm:cxn modelId="{4538CD4A-4CD1-4006-B73D-D91780AA5821}" type="presParOf" srcId="{74E18022-F214-46AB-B686-704A6CA2FFBB}" destId="{78254315-3A14-4B4A-AD4D-61B50E66636F}" srcOrd="1" destOrd="0" presId="urn:microsoft.com/office/officeart/2018/2/layout/IconLabelDescriptionList"/>
    <dgm:cxn modelId="{49022807-90F6-4D02-A39D-79E608D151BA}" type="presParOf" srcId="{74E18022-F214-46AB-B686-704A6CA2FFBB}" destId="{38AAE7C8-6EFB-40DC-B9AF-BC16D62C2E8A}" srcOrd="2" destOrd="0" presId="urn:microsoft.com/office/officeart/2018/2/layout/IconLabelDescriptionList"/>
    <dgm:cxn modelId="{7C04BD17-CAAE-46F1-A31A-E288F16BD896}" type="presParOf" srcId="{74E18022-F214-46AB-B686-704A6CA2FFBB}" destId="{517914C2-4476-4280-8FE8-2B1ACF3E66DE}" srcOrd="3" destOrd="0" presId="urn:microsoft.com/office/officeart/2018/2/layout/IconLabelDescriptionList"/>
    <dgm:cxn modelId="{1AE6B308-AF2E-485F-B162-90A7651D9DF2}" type="presParOf" srcId="{74E18022-F214-46AB-B686-704A6CA2FFBB}" destId="{3B40AFC5-D8D8-4793-AC8B-736E048FDA72}"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08A62-11C8-4D60-8E15-C1298E73057E}">
      <dsp:nvSpPr>
        <dsp:cNvPr id="0" name=""/>
        <dsp:cNvSpPr/>
      </dsp:nvSpPr>
      <dsp:spPr>
        <a:xfrm>
          <a:off x="242919" y="0"/>
          <a:ext cx="1510523" cy="14439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16D0D1B-7838-4392-80A4-C3830E2B2DFC}">
      <dsp:nvSpPr>
        <dsp:cNvPr id="0" name=""/>
        <dsp:cNvSpPr/>
      </dsp:nvSpPr>
      <dsp:spPr>
        <a:xfrm>
          <a:off x="242919" y="1600060"/>
          <a:ext cx="4315781" cy="618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None/>
            <a:defRPr b="1"/>
          </a:pPr>
          <a:r>
            <a:rPr lang="en-US" sz="2200" b="1" i="0" kern="1200" baseline="0"/>
            <a:t>Reliable access control and food defense</a:t>
          </a:r>
          <a:endParaRPr lang="en-US" sz="2200" kern="1200"/>
        </a:p>
      </dsp:txBody>
      <dsp:txXfrm>
        <a:off x="242919" y="1600060"/>
        <a:ext cx="4315781" cy="618841"/>
      </dsp:txXfrm>
    </dsp:sp>
    <dsp:sp modelId="{0580C3C5-BAFF-4D1D-ABB8-29137EDA75FF}">
      <dsp:nvSpPr>
        <dsp:cNvPr id="0" name=""/>
        <dsp:cNvSpPr/>
      </dsp:nvSpPr>
      <dsp:spPr>
        <a:xfrm>
          <a:off x="242919" y="2291505"/>
          <a:ext cx="4315781" cy="1505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b="0" i="0" kern="1200" baseline="0"/>
            <a:t>Fingerprint access</a:t>
          </a:r>
          <a:endParaRPr lang="en-US" sz="1700" kern="1200"/>
        </a:p>
        <a:p>
          <a:pPr marL="0" lvl="0" indent="0" algn="l" defTabSz="755650">
            <a:lnSpc>
              <a:spcPct val="90000"/>
            </a:lnSpc>
            <a:spcBef>
              <a:spcPct val="0"/>
            </a:spcBef>
            <a:spcAft>
              <a:spcPct val="35000"/>
            </a:spcAft>
            <a:buNone/>
          </a:pPr>
          <a:r>
            <a:rPr lang="en-US" sz="1700" b="0" i="0" kern="1200" baseline="0"/>
            <a:t>CCTV Cameras</a:t>
          </a:r>
          <a:endParaRPr lang="en-US" sz="1700" kern="1200"/>
        </a:p>
        <a:p>
          <a:pPr marL="0" lvl="0" indent="0" algn="l" defTabSz="755650">
            <a:lnSpc>
              <a:spcPct val="90000"/>
            </a:lnSpc>
            <a:spcBef>
              <a:spcPct val="0"/>
            </a:spcBef>
            <a:spcAft>
              <a:spcPct val="35000"/>
            </a:spcAft>
            <a:buNone/>
          </a:pPr>
          <a:r>
            <a:rPr lang="en-US" sz="1700" b="0" i="0" kern="1200" baseline="0"/>
            <a:t>24h security control</a:t>
          </a:r>
          <a:endParaRPr lang="en-US" sz="1700" kern="1200"/>
        </a:p>
        <a:p>
          <a:pPr marL="0" lvl="0" indent="0" algn="l" defTabSz="755650">
            <a:lnSpc>
              <a:spcPct val="90000"/>
            </a:lnSpc>
            <a:spcBef>
              <a:spcPct val="0"/>
            </a:spcBef>
            <a:spcAft>
              <a:spcPct val="35000"/>
            </a:spcAft>
            <a:buNone/>
          </a:pPr>
          <a:r>
            <a:rPr lang="en-US" sz="1700" kern="1200"/>
            <a:t>V</a:t>
          </a:r>
          <a:r>
            <a:rPr lang="en-US" sz="1700" b="0" i="0" kern="1200" baseline="0"/>
            <a:t>isitors control</a:t>
          </a:r>
          <a:endParaRPr lang="en-US" sz="1700" kern="1200"/>
        </a:p>
        <a:p>
          <a:pPr marL="0" lvl="0" indent="0" algn="l" defTabSz="755650">
            <a:lnSpc>
              <a:spcPct val="90000"/>
            </a:lnSpc>
            <a:spcBef>
              <a:spcPct val="0"/>
            </a:spcBef>
            <a:spcAft>
              <a:spcPct val="35000"/>
            </a:spcAft>
            <a:buNone/>
          </a:pPr>
          <a:r>
            <a:rPr lang="en-US" sz="1700" b="0" i="0" kern="1200" baseline="0"/>
            <a:t>Cyber security</a:t>
          </a:r>
          <a:endParaRPr lang="en-US" sz="1700" kern="1200"/>
        </a:p>
      </dsp:txBody>
      <dsp:txXfrm>
        <a:off x="242919" y="2291505"/>
        <a:ext cx="4315781" cy="1505964"/>
      </dsp:txXfrm>
    </dsp:sp>
    <dsp:sp modelId="{0F59C1C6-30BB-4546-A2FF-E754E1E64F2C}">
      <dsp:nvSpPr>
        <dsp:cNvPr id="0" name=""/>
        <dsp:cNvSpPr/>
      </dsp:nvSpPr>
      <dsp:spPr>
        <a:xfrm>
          <a:off x="5313962" y="0"/>
          <a:ext cx="1510523" cy="14439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AAE7C8-6EFB-40DC-B9AF-BC16D62C2E8A}">
      <dsp:nvSpPr>
        <dsp:cNvPr id="0" name=""/>
        <dsp:cNvSpPr/>
      </dsp:nvSpPr>
      <dsp:spPr>
        <a:xfrm>
          <a:off x="5313962" y="1600060"/>
          <a:ext cx="4315781" cy="618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None/>
            <a:defRPr b="1"/>
          </a:pPr>
          <a:r>
            <a:rPr lang="en-US" sz="2200" b="1" i="0" kern="1200" baseline="0"/>
            <a:t>Robustfull traceability system</a:t>
          </a:r>
          <a:endParaRPr lang="en-US" sz="2200" kern="1200"/>
        </a:p>
      </dsp:txBody>
      <dsp:txXfrm>
        <a:off x="5313962" y="1600060"/>
        <a:ext cx="4315781" cy="618841"/>
      </dsp:txXfrm>
    </dsp:sp>
    <dsp:sp modelId="{3B40AFC5-D8D8-4793-AC8B-736E048FDA72}">
      <dsp:nvSpPr>
        <dsp:cNvPr id="0" name=""/>
        <dsp:cNvSpPr/>
      </dsp:nvSpPr>
      <dsp:spPr>
        <a:xfrm>
          <a:off x="5313962" y="2291505"/>
          <a:ext cx="4315781" cy="1505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b="0" i="0" kern="1200" baseline="0"/>
            <a:t>Inspection of each empty container prior to loading</a:t>
          </a:r>
          <a:endParaRPr lang="en-US" sz="1700" kern="1200"/>
        </a:p>
        <a:p>
          <a:pPr marL="0" lvl="0" indent="0" algn="l" defTabSz="755650">
            <a:lnSpc>
              <a:spcPct val="90000"/>
            </a:lnSpc>
            <a:spcBef>
              <a:spcPct val="0"/>
            </a:spcBef>
            <a:spcAft>
              <a:spcPct val="35000"/>
            </a:spcAft>
            <a:buNone/>
          </a:pPr>
          <a:r>
            <a:rPr lang="en-US" sz="1700" b="0" i="0" kern="1200" baseline="0"/>
            <a:t>Full traceability details including SEAL NUMBERS and CONTAINER NUMBERS</a:t>
          </a:r>
          <a:endParaRPr lang="en-US" sz="1700" kern="1200"/>
        </a:p>
        <a:p>
          <a:pPr marL="0" lvl="0" indent="0" algn="l" defTabSz="755650">
            <a:lnSpc>
              <a:spcPct val="90000"/>
            </a:lnSpc>
            <a:spcBef>
              <a:spcPct val="0"/>
            </a:spcBef>
            <a:spcAft>
              <a:spcPct val="35000"/>
            </a:spcAft>
            <a:buNone/>
          </a:pPr>
          <a:r>
            <a:rPr lang="en-US" sz="1700" b="0" i="0" kern="1200" baseline="0"/>
            <a:t>Daily, full logistics data report</a:t>
          </a:r>
          <a:endParaRPr lang="en-US" sz="1700" kern="1200"/>
        </a:p>
      </dsp:txBody>
      <dsp:txXfrm>
        <a:off x="5313962" y="2291505"/>
        <a:ext cx="4315781" cy="150596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969BF1-E929-4050-A1D4-6613541FA1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776C719-275C-46C6-B822-1F5025170A4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176D85-E89B-4854-A47B-BD9FAAD50789}" type="datetime1">
              <a:rPr lang="en-GB" smtClean="0"/>
              <a:t>17/02/2022</a:t>
            </a:fld>
            <a:endParaRPr lang="en-GB"/>
          </a:p>
        </p:txBody>
      </p:sp>
      <p:sp>
        <p:nvSpPr>
          <p:cNvPr id="4" name="Footer Placeholder 3">
            <a:extLst>
              <a:ext uri="{FF2B5EF4-FFF2-40B4-BE49-F238E27FC236}">
                <a16:creationId xmlns:a16="http://schemas.microsoft.com/office/drawing/2014/main" id="{9607430C-963C-4A46-A740-1B3A574251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BD542FA-4A19-4B66-9994-68CDEDF290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CD8FD9C-4FF6-45B4-A6DF-926E4B614E18}" type="slidenum">
              <a:rPr lang="en-GB" smtClean="0"/>
              <a:t>‹#›</a:t>
            </a:fld>
            <a:endParaRPr lang="en-GB"/>
          </a:p>
        </p:txBody>
      </p:sp>
    </p:spTree>
    <p:extLst>
      <p:ext uri="{BB962C8B-B14F-4D97-AF65-F5344CB8AC3E}">
        <p14:creationId xmlns:p14="http://schemas.microsoft.com/office/powerpoint/2010/main" val="36191589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33F135-798A-4F02-8638-0542F127FE05}" type="datetime1">
              <a:rPr lang="en-GB" noProof="0" smtClean="0"/>
              <a:t>17/02/2022</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B8F9D2-AD65-412D-B6C7-778D44702D34}" type="slidenum">
              <a:rPr lang="en-GB" noProof="0" smtClean="0"/>
              <a:t>‹#›</a:t>
            </a:fld>
            <a:endParaRPr lang="en-GB" noProof="0"/>
          </a:p>
        </p:txBody>
      </p:sp>
    </p:spTree>
    <p:extLst>
      <p:ext uri="{BB962C8B-B14F-4D97-AF65-F5344CB8AC3E}">
        <p14:creationId xmlns:p14="http://schemas.microsoft.com/office/powerpoint/2010/main" val="306764655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0B8F9D2-AD65-412D-B6C7-778D44702D34}" type="slidenum">
              <a:rPr lang="en-GB" smtClean="0"/>
              <a:t>1</a:t>
            </a:fld>
            <a:endParaRPr lang="en-GB"/>
          </a:p>
        </p:txBody>
      </p:sp>
    </p:spTree>
    <p:extLst>
      <p:ext uri="{BB962C8B-B14F-4D97-AF65-F5344CB8AC3E}">
        <p14:creationId xmlns:p14="http://schemas.microsoft.com/office/powerpoint/2010/main" val="171012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0B8F9D2-AD65-412D-B6C7-778D44702D34}" type="slidenum">
              <a:rPr lang="en-GB" smtClean="0"/>
              <a:t>33</a:t>
            </a:fld>
            <a:endParaRPr lang="en-GB"/>
          </a:p>
        </p:txBody>
      </p:sp>
    </p:spTree>
    <p:extLst>
      <p:ext uri="{BB962C8B-B14F-4D97-AF65-F5344CB8AC3E}">
        <p14:creationId xmlns:p14="http://schemas.microsoft.com/office/powerpoint/2010/main" val="3770925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0B8F9D2-AD65-412D-B6C7-778D44702D34}" type="slidenum">
              <a:rPr lang="en-GB" smtClean="0"/>
              <a:t>37</a:t>
            </a:fld>
            <a:endParaRPr lang="en-GB"/>
          </a:p>
        </p:txBody>
      </p:sp>
    </p:spTree>
    <p:extLst>
      <p:ext uri="{BB962C8B-B14F-4D97-AF65-F5344CB8AC3E}">
        <p14:creationId xmlns:p14="http://schemas.microsoft.com/office/powerpoint/2010/main" val="341801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0B8F9D2-AD65-412D-B6C7-778D44702D34}" type="slidenum">
              <a:rPr lang="en-GB" smtClean="0"/>
              <a:t>38</a:t>
            </a:fld>
            <a:endParaRPr lang="en-GB"/>
          </a:p>
        </p:txBody>
      </p:sp>
    </p:spTree>
    <p:extLst>
      <p:ext uri="{BB962C8B-B14F-4D97-AF65-F5344CB8AC3E}">
        <p14:creationId xmlns:p14="http://schemas.microsoft.com/office/powerpoint/2010/main" val="1266290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dedicated team of employees who work together to guarantee adequate field planning, land preparation and sustainable planting techniques.</a:t>
            </a:r>
          </a:p>
          <a:p>
            <a:endParaRPr lang="en-US" dirty="0"/>
          </a:p>
          <a:p>
            <a:r>
              <a:rPr lang="en-US" dirty="0"/>
              <a:t>We have adopted good agricultural practices in our operations such as the implementation of effective drainage systems, planting the best cane varieties according to the recommendations of the Mauritius Sugar Industry Research Institute (MSIRI), and the adoption of the principles of Integrated Pest Management. Management of sugarcane diseases and pests relies essentially on biological control, cultural practices, sound sanitation, use of disease-free planting material and the judicious utilization of agrochemicals. We also aim to devise weed management strategies to reduce the use of herbicides, and adopt appropriate trash management practices to improve soil fertility and manage pests and erosion.</a:t>
            </a:r>
            <a:endParaRPr lang="en-MU" dirty="0"/>
          </a:p>
        </p:txBody>
      </p:sp>
      <p:sp>
        <p:nvSpPr>
          <p:cNvPr id="4" name="Slide Number Placeholder 3"/>
          <p:cNvSpPr>
            <a:spLocks noGrp="1"/>
          </p:cNvSpPr>
          <p:nvPr>
            <p:ph type="sldNum" sz="quarter" idx="5"/>
          </p:nvPr>
        </p:nvSpPr>
        <p:spPr/>
        <p:txBody>
          <a:bodyPr/>
          <a:lstStyle/>
          <a:p>
            <a:fld id="{A0B8F9D2-AD65-412D-B6C7-778D44702D34}" type="slidenum">
              <a:rPr lang="en-GB" noProof="0" smtClean="0"/>
              <a:t>39</a:t>
            </a:fld>
            <a:endParaRPr lang="en-GB" noProof="0"/>
          </a:p>
        </p:txBody>
      </p:sp>
    </p:spTree>
    <p:extLst>
      <p:ext uri="{BB962C8B-B14F-4D97-AF65-F5344CB8AC3E}">
        <p14:creationId xmlns:p14="http://schemas.microsoft.com/office/powerpoint/2010/main" val="1970696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78BA0A-9D6B-4C79-8684-ADD810DB3CC7}" type="slidenum">
              <a:rPr lang="en-GB" smtClean="0"/>
              <a:t>44</a:t>
            </a:fld>
            <a:endParaRPr lang="en-GB"/>
          </a:p>
        </p:txBody>
      </p:sp>
    </p:spTree>
    <p:extLst>
      <p:ext uri="{BB962C8B-B14F-4D97-AF65-F5344CB8AC3E}">
        <p14:creationId xmlns:p14="http://schemas.microsoft.com/office/powerpoint/2010/main" val="610191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2B4267-FD12-436C-A400-74799FCF0CD5}" type="slidenum">
              <a:rPr lang="en-GB" smtClean="0"/>
              <a:t>3</a:t>
            </a:fld>
            <a:endParaRPr lang="en-GB"/>
          </a:p>
        </p:txBody>
      </p:sp>
    </p:spTree>
    <p:extLst>
      <p:ext uri="{BB962C8B-B14F-4D97-AF65-F5344CB8AC3E}">
        <p14:creationId xmlns:p14="http://schemas.microsoft.com/office/powerpoint/2010/main" val="3177542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shapes up our sustainability strategy</a:t>
            </a:r>
          </a:p>
        </p:txBody>
      </p:sp>
      <p:sp>
        <p:nvSpPr>
          <p:cNvPr id="4" name="Slide Number Placeholder 3"/>
          <p:cNvSpPr>
            <a:spLocks noGrp="1"/>
          </p:cNvSpPr>
          <p:nvPr>
            <p:ph type="sldNum" sz="quarter" idx="5"/>
          </p:nvPr>
        </p:nvSpPr>
        <p:spPr/>
        <p:txBody>
          <a:bodyPr/>
          <a:lstStyle/>
          <a:p>
            <a:fld id="{9F78BA0A-9D6B-4C79-8684-ADD810DB3CC7}" type="slidenum">
              <a:rPr lang="en-GB" smtClean="0"/>
              <a:t>4</a:t>
            </a:fld>
            <a:endParaRPr lang="en-GB"/>
          </a:p>
        </p:txBody>
      </p:sp>
    </p:spTree>
    <p:extLst>
      <p:ext uri="{BB962C8B-B14F-4D97-AF65-F5344CB8AC3E}">
        <p14:creationId xmlns:p14="http://schemas.microsoft.com/office/powerpoint/2010/main" val="1962780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5A2B4267-FD12-436C-A400-74799FCF0CD5}" type="slidenum">
              <a:rPr lang="en-GB" smtClean="0"/>
              <a:t>5</a:t>
            </a:fld>
            <a:endParaRPr lang="en-GB"/>
          </a:p>
        </p:txBody>
      </p:sp>
    </p:spTree>
    <p:extLst>
      <p:ext uri="{BB962C8B-B14F-4D97-AF65-F5344CB8AC3E}">
        <p14:creationId xmlns:p14="http://schemas.microsoft.com/office/powerpoint/2010/main" val="1188677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U" dirty="0"/>
          </a:p>
        </p:txBody>
      </p:sp>
      <p:sp>
        <p:nvSpPr>
          <p:cNvPr id="4" name="Slide Number Placeholder 3"/>
          <p:cNvSpPr>
            <a:spLocks noGrp="1"/>
          </p:cNvSpPr>
          <p:nvPr>
            <p:ph type="sldNum" sz="quarter" idx="5"/>
          </p:nvPr>
        </p:nvSpPr>
        <p:spPr/>
        <p:txBody>
          <a:bodyPr/>
          <a:lstStyle/>
          <a:p>
            <a:fld id="{A0B8F9D2-AD65-412D-B6C7-778D44702D34}" type="slidenum">
              <a:rPr lang="en-GB" noProof="0" smtClean="0"/>
              <a:t>9</a:t>
            </a:fld>
            <a:endParaRPr lang="en-GB" noProof="0"/>
          </a:p>
        </p:txBody>
      </p:sp>
    </p:spTree>
    <p:extLst>
      <p:ext uri="{BB962C8B-B14F-4D97-AF65-F5344CB8AC3E}">
        <p14:creationId xmlns:p14="http://schemas.microsoft.com/office/powerpoint/2010/main" val="2352508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1A1A1A"/>
                </a:solidFill>
                <a:latin typeface="DIN-Regular"/>
              </a:rPr>
              <a:t>Being in the high development category, Mauritius has</a:t>
            </a:r>
          </a:p>
          <a:p>
            <a:pPr algn="l"/>
            <a:r>
              <a:rPr lang="en-US" sz="1800" b="0" i="0" u="none" strike="noStrike" baseline="0" dirty="0">
                <a:solidFill>
                  <a:srgbClr val="1A1A1A"/>
                </a:solidFill>
                <a:latin typeface="DIN-Regular"/>
              </a:rPr>
              <a:t>a solid foundation and regulation around community</a:t>
            </a:r>
          </a:p>
          <a:p>
            <a:pPr algn="l"/>
            <a:r>
              <a:rPr lang="en-US" sz="1800" b="0" i="0" u="none" strike="noStrike" baseline="0" dirty="0">
                <a:solidFill>
                  <a:srgbClr val="1A1A1A"/>
                </a:solidFill>
                <a:latin typeface="DIN-Regular"/>
              </a:rPr>
              <a:t>engagement. This is why the Group talks of Corporate</a:t>
            </a:r>
          </a:p>
          <a:p>
            <a:pPr algn="l"/>
            <a:r>
              <a:rPr lang="en-US" sz="1800" b="0" i="0" u="none" strike="noStrike" baseline="0" dirty="0">
                <a:solidFill>
                  <a:srgbClr val="1A1A1A"/>
                </a:solidFill>
                <a:latin typeface="DIN-Regular"/>
              </a:rPr>
              <a:t>Social Responsibility (CSR) in Mauritius and Community</a:t>
            </a:r>
          </a:p>
          <a:p>
            <a:pPr algn="l"/>
            <a:r>
              <a:rPr lang="en-US" sz="1800" b="0" i="0" u="none" strike="noStrike" baseline="0" dirty="0">
                <a:solidFill>
                  <a:srgbClr val="1A1A1A"/>
                </a:solidFill>
                <a:latin typeface="DIN-Regular"/>
              </a:rPr>
              <a:t>Engagement in Tanzania and Kenya.</a:t>
            </a:r>
          </a:p>
          <a:p>
            <a:pPr algn="l"/>
            <a:r>
              <a:rPr lang="en-US" sz="1800" b="0" i="0" u="none" strike="noStrike" baseline="0" dirty="0">
                <a:solidFill>
                  <a:srgbClr val="1A1A1A"/>
                </a:solidFill>
                <a:latin typeface="DIN-Regular"/>
              </a:rPr>
              <a:t>• Projects in Mauritius are mainly geared towards</a:t>
            </a:r>
          </a:p>
          <a:p>
            <a:pPr algn="l"/>
            <a:r>
              <a:rPr lang="en-US" sz="1800" b="0" i="0" u="none" strike="noStrike" baseline="0" dirty="0">
                <a:solidFill>
                  <a:srgbClr val="1A1A1A"/>
                </a:solidFill>
                <a:latin typeface="DIN-Regular"/>
              </a:rPr>
              <a:t>enhancing quality of life and working on social problems</a:t>
            </a:r>
          </a:p>
          <a:p>
            <a:pPr algn="l"/>
            <a:r>
              <a:rPr lang="en-US" sz="1800" b="0" i="0" u="none" strike="noStrike" baseline="0" dirty="0">
                <a:solidFill>
                  <a:srgbClr val="1A1A1A"/>
                </a:solidFill>
                <a:latin typeface="DIN-Regular"/>
              </a:rPr>
              <a:t>linked to the local development challenges.</a:t>
            </a:r>
          </a:p>
          <a:p>
            <a:pPr algn="l"/>
            <a:r>
              <a:rPr lang="en-US" sz="1800" b="0" i="0" u="none" strike="noStrike" baseline="0" dirty="0">
                <a:solidFill>
                  <a:srgbClr val="1A1A1A"/>
                </a:solidFill>
                <a:latin typeface="DIN-Regular"/>
              </a:rPr>
              <a:t>• In 2019/20, total funding allocated via </a:t>
            </a:r>
            <a:r>
              <a:rPr lang="en-US" sz="1800" b="0" i="0" u="none" strike="noStrike" baseline="0" dirty="0" err="1">
                <a:solidFill>
                  <a:srgbClr val="1A1A1A"/>
                </a:solidFill>
                <a:latin typeface="DIN-Regular"/>
              </a:rPr>
              <a:t>Alteo’s</a:t>
            </a:r>
            <a:r>
              <a:rPr lang="en-US" sz="1800" b="0" i="0" u="none" strike="noStrike" baseline="0" dirty="0">
                <a:solidFill>
                  <a:srgbClr val="1A1A1A"/>
                </a:solidFill>
                <a:latin typeface="DIN-Regular"/>
              </a:rPr>
              <a:t> CSR</a:t>
            </a:r>
          </a:p>
          <a:p>
            <a:pPr algn="l"/>
            <a:r>
              <a:rPr lang="en-US" sz="1800" b="0" i="0" u="none" strike="noStrike" baseline="0" dirty="0">
                <a:solidFill>
                  <a:srgbClr val="1A1A1A"/>
                </a:solidFill>
                <a:latin typeface="DIN-Regular"/>
              </a:rPr>
              <a:t>budget and Anahita Centre for Excellence amounted to</a:t>
            </a:r>
          </a:p>
          <a:p>
            <a:pPr algn="l"/>
            <a:r>
              <a:rPr lang="en-US" sz="1800" b="0" i="0" u="none" strike="noStrike" baseline="0" dirty="0">
                <a:solidFill>
                  <a:srgbClr val="1A1A1A"/>
                </a:solidFill>
                <a:latin typeface="DIN-Regular"/>
              </a:rPr>
              <a:t>Rs 5,447,236 (including amount remitted to the MRA for</a:t>
            </a:r>
          </a:p>
          <a:p>
            <a:pPr algn="l"/>
            <a:r>
              <a:rPr lang="en-US" sz="1800" b="0" i="0" u="none" strike="noStrike" baseline="0" dirty="0">
                <a:solidFill>
                  <a:srgbClr val="1A1A1A"/>
                </a:solidFill>
                <a:latin typeface="DIN-Regular"/>
              </a:rPr>
              <a:t>onward contribution to the National CSR Foundation) and</a:t>
            </a:r>
          </a:p>
          <a:p>
            <a:pPr algn="l"/>
            <a:r>
              <a:rPr lang="en-US" sz="1800" b="0" i="0" u="none" strike="noStrike" baseline="0" dirty="0">
                <a:solidFill>
                  <a:srgbClr val="1A1A1A"/>
                </a:solidFill>
                <a:latin typeface="DIN-Regular"/>
              </a:rPr>
              <a:t>Rs 5,795,036, respectively.</a:t>
            </a:r>
            <a:endParaRPr lang="en-GB" dirty="0"/>
          </a:p>
        </p:txBody>
      </p:sp>
      <p:sp>
        <p:nvSpPr>
          <p:cNvPr id="4" name="Slide Number Placeholder 3"/>
          <p:cNvSpPr>
            <a:spLocks noGrp="1"/>
          </p:cNvSpPr>
          <p:nvPr>
            <p:ph type="sldNum" sz="quarter" idx="5"/>
          </p:nvPr>
        </p:nvSpPr>
        <p:spPr/>
        <p:txBody>
          <a:bodyPr/>
          <a:lstStyle/>
          <a:p>
            <a:fld id="{A0B8F9D2-AD65-412D-B6C7-778D44702D34}" type="slidenum">
              <a:rPr lang="en-GB" smtClean="0"/>
              <a:t>14</a:t>
            </a:fld>
            <a:endParaRPr lang="en-GB"/>
          </a:p>
        </p:txBody>
      </p:sp>
    </p:spTree>
    <p:extLst>
      <p:ext uri="{BB962C8B-B14F-4D97-AF65-F5344CB8AC3E}">
        <p14:creationId xmlns:p14="http://schemas.microsoft.com/office/powerpoint/2010/main" val="858501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0B8F9D2-AD65-412D-B6C7-778D44702D34}" type="slidenum">
              <a:rPr lang="en-GB" smtClean="0"/>
              <a:t>23</a:t>
            </a:fld>
            <a:endParaRPr lang="en-GB"/>
          </a:p>
        </p:txBody>
      </p:sp>
    </p:spTree>
    <p:extLst>
      <p:ext uri="{BB962C8B-B14F-4D97-AF65-F5344CB8AC3E}">
        <p14:creationId xmlns:p14="http://schemas.microsoft.com/office/powerpoint/2010/main" val="3287678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0B8F9D2-AD65-412D-B6C7-778D44702D34}" type="slidenum">
              <a:rPr lang="en-GB" smtClean="0"/>
              <a:t>24</a:t>
            </a:fld>
            <a:endParaRPr lang="en-GB"/>
          </a:p>
        </p:txBody>
      </p:sp>
    </p:spTree>
    <p:extLst>
      <p:ext uri="{BB962C8B-B14F-4D97-AF65-F5344CB8AC3E}">
        <p14:creationId xmlns:p14="http://schemas.microsoft.com/office/powerpoint/2010/main" val="2206012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78BA0A-9D6B-4C79-8684-ADD810DB3CC7}" type="slidenum">
              <a:rPr lang="en-GB" smtClean="0"/>
              <a:t>26</a:t>
            </a:fld>
            <a:endParaRPr lang="en-GB"/>
          </a:p>
        </p:txBody>
      </p:sp>
    </p:spTree>
    <p:extLst>
      <p:ext uri="{BB962C8B-B14F-4D97-AF65-F5344CB8AC3E}">
        <p14:creationId xmlns:p14="http://schemas.microsoft.com/office/powerpoint/2010/main" val="2151172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rtlCol="0" anchor="b">
            <a:normAutofit/>
          </a:bodyPr>
          <a:lstStyle>
            <a:lvl1pPr algn="ctr">
              <a:lnSpc>
                <a:spcPct val="85000"/>
              </a:lnSpc>
              <a:defRPr sz="7200" b="1" cap="all" baseline="0">
                <a:solidFill>
                  <a:srgbClr val="FFFFFF"/>
                </a:solidFill>
              </a:defRPr>
            </a:lvl1pPr>
          </a:lstStyle>
          <a:p>
            <a:pPr rtl="0"/>
            <a:r>
              <a:rPr lang="en-GB" noProof="0"/>
              <a:t>Click to edit Master title style</a:t>
            </a:r>
          </a:p>
        </p:txBody>
      </p:sp>
      <p:sp>
        <p:nvSpPr>
          <p:cNvPr id="3" name="Subtitle 2"/>
          <p:cNvSpPr>
            <a:spLocks noGrp="1"/>
          </p:cNvSpPr>
          <p:nvPr>
            <p:ph type="subTitle" idx="1"/>
          </p:nvPr>
        </p:nvSpPr>
        <p:spPr>
          <a:xfrm>
            <a:off x="1709530" y="3869634"/>
            <a:ext cx="8767860" cy="1388165"/>
          </a:xfrm>
        </p:spPr>
        <p:txBody>
          <a:bodyPr rtlCol="0">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n-GB" noProof="0"/>
              <a:t>Click to edit Master subtitle style</a:t>
            </a:r>
          </a:p>
        </p:txBody>
      </p:sp>
      <p:sp>
        <p:nvSpPr>
          <p:cNvPr id="4" name="Date Placeholder 3"/>
          <p:cNvSpPr>
            <a:spLocks noGrp="1"/>
          </p:cNvSpPr>
          <p:nvPr>
            <p:ph type="dt" sz="half" idx="10"/>
          </p:nvPr>
        </p:nvSpPr>
        <p:spPr/>
        <p:txBody>
          <a:bodyPr rtlCol="0"/>
          <a:lstStyle>
            <a:lvl1pPr>
              <a:defRPr>
                <a:solidFill>
                  <a:srgbClr val="FFFFFF"/>
                </a:solidFill>
              </a:defRPr>
            </a:lvl1pPr>
          </a:lstStyle>
          <a:p>
            <a:pPr rtl="0"/>
            <a:fld id="{DA2BD27C-DAB6-488B-82E5-7321AF16D95B}" type="datetime1">
              <a:rPr lang="en-GB" noProof="0" smtClean="0"/>
              <a:t>17/02/2022</a:t>
            </a:fld>
            <a:endParaRPr lang="en-GB" noProof="0"/>
          </a:p>
        </p:txBody>
      </p:sp>
      <p:sp>
        <p:nvSpPr>
          <p:cNvPr id="5" name="Footer Placeholder 4"/>
          <p:cNvSpPr>
            <a:spLocks noGrp="1"/>
          </p:cNvSpPr>
          <p:nvPr>
            <p:ph type="ftr" sz="quarter" idx="11"/>
          </p:nvPr>
        </p:nvSpPr>
        <p:spPr/>
        <p:txBody>
          <a:bodyPr rtlCol="0"/>
          <a:lstStyle>
            <a:lvl1pPr>
              <a:defRPr>
                <a:solidFill>
                  <a:srgbClr val="FFFFFF"/>
                </a:solidFill>
              </a:defRPr>
            </a:lvl1pPr>
          </a:lstStyle>
          <a:p>
            <a:pPr rtl="0"/>
            <a:r>
              <a:rPr lang="en-GB" noProof="0"/>
              <a:t>
              </a:t>
            </a:r>
          </a:p>
        </p:txBody>
      </p:sp>
      <p:sp>
        <p:nvSpPr>
          <p:cNvPr id="6" name="Slide Number Placeholder 5"/>
          <p:cNvSpPr>
            <a:spLocks noGrp="1"/>
          </p:cNvSpPr>
          <p:nvPr>
            <p:ph type="sldNum" sz="quarter" idx="12"/>
          </p:nvPr>
        </p:nvSpPr>
        <p:spPr/>
        <p:txBody>
          <a:bodyPr rtlCol="0"/>
          <a:lstStyle>
            <a:lvl1pPr>
              <a:defRPr>
                <a:solidFill>
                  <a:srgbClr val="FFFFFF"/>
                </a:solidFill>
              </a:defRPr>
            </a:lvl1pPr>
          </a:lstStyle>
          <a:p>
            <a:pPr rtl="0"/>
            <a:fld id="{6D22F896-40B5-4ADD-8801-0D06FADFA095}" type="slidenum">
              <a:rPr lang="en-GB" noProof="0" smtClean="0"/>
              <a:t>‹#›</a:t>
            </a:fld>
            <a:endParaRPr lang="en-GB" noProof="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78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Vertical Text Placeholder 2"/>
          <p:cNvSpPr>
            <a:spLocks noGrp="1"/>
          </p:cNvSpPr>
          <p:nvPr>
            <p:ph type="body" orient="vert" idx="1"/>
          </p:nvPr>
        </p:nvSpPr>
        <p:spPr/>
        <p:txBody>
          <a:bodyPr vert="eaVert"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p:cNvSpPr>
            <a:spLocks noGrp="1"/>
          </p:cNvSpPr>
          <p:nvPr>
            <p:ph type="dt" sz="half" idx="10"/>
          </p:nvPr>
        </p:nvSpPr>
        <p:spPr/>
        <p:txBody>
          <a:bodyPr rtlCol="0"/>
          <a:lstStyle/>
          <a:p>
            <a:pPr rtl="0"/>
            <a:fld id="{733075B0-4089-45F9-9B19-967A9BB92BC0}" type="datetime1">
              <a:rPr lang="en-GB" noProof="0" smtClean="0"/>
              <a:t>17/02/2022</a:t>
            </a:fld>
            <a:endParaRPr lang="en-GB" noProof="0"/>
          </a:p>
        </p:txBody>
      </p:sp>
      <p:sp>
        <p:nvSpPr>
          <p:cNvPr id="5" name="Footer Placeholder 4"/>
          <p:cNvSpPr>
            <a:spLocks noGrp="1"/>
          </p:cNvSpPr>
          <p:nvPr>
            <p:ph type="ftr" sz="quarter" idx="11"/>
          </p:nvPr>
        </p:nvSpPr>
        <p:spPr/>
        <p:txBody>
          <a:bodyPr rtlCol="0"/>
          <a:lstStyle/>
          <a:p>
            <a:pPr rtl="0"/>
            <a:r>
              <a:rPr lang="en-GB" noProof="0"/>
              <a:t>
              </a:t>
            </a:r>
          </a:p>
        </p:txBody>
      </p:sp>
      <p:sp>
        <p:nvSpPr>
          <p:cNvPr id="6" name="Slide Number Placeholder 5"/>
          <p:cNvSpPr>
            <a:spLocks noGrp="1"/>
          </p:cNvSpPr>
          <p:nvPr>
            <p:ph type="sldNum" sz="quarter" idx="12"/>
          </p:nvPr>
        </p:nvSpPr>
        <p:spPr/>
        <p:txBody>
          <a:bodyPr rtlCol="0"/>
          <a:lstStyle/>
          <a:p>
            <a:pPr rtl="0"/>
            <a:fld id="{6D22F896-40B5-4ADD-8801-0D06FADFA095}" type="slidenum">
              <a:rPr lang="en-GB" noProof="0" smtClean="0"/>
              <a:t>‹#›</a:t>
            </a:fld>
            <a:endParaRPr lang="en-GB" noProof="0"/>
          </a:p>
        </p:txBody>
      </p:sp>
    </p:spTree>
    <p:extLst>
      <p:ext uri="{BB962C8B-B14F-4D97-AF65-F5344CB8AC3E}">
        <p14:creationId xmlns:p14="http://schemas.microsoft.com/office/powerpoint/2010/main" val="43552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rtlCol="0"/>
          <a:lstStyle/>
          <a:p>
            <a:pPr rtl="0"/>
            <a:r>
              <a:rPr lang="en-GB" noProof="0"/>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p:cNvSpPr>
            <a:spLocks noGrp="1"/>
          </p:cNvSpPr>
          <p:nvPr>
            <p:ph type="dt" sz="half" idx="10"/>
          </p:nvPr>
        </p:nvSpPr>
        <p:spPr/>
        <p:txBody>
          <a:bodyPr rtlCol="0"/>
          <a:lstStyle/>
          <a:p>
            <a:pPr rtl="0"/>
            <a:fld id="{62040DA5-621E-48A2-AAAC-4556B857B153}" type="datetime1">
              <a:rPr lang="en-GB" noProof="0" smtClean="0"/>
              <a:t>17/02/2022</a:t>
            </a:fld>
            <a:endParaRPr lang="en-GB" noProof="0"/>
          </a:p>
        </p:txBody>
      </p:sp>
      <p:sp>
        <p:nvSpPr>
          <p:cNvPr id="5" name="Footer Placeholder 4"/>
          <p:cNvSpPr>
            <a:spLocks noGrp="1"/>
          </p:cNvSpPr>
          <p:nvPr>
            <p:ph type="ftr" sz="quarter" idx="11"/>
          </p:nvPr>
        </p:nvSpPr>
        <p:spPr/>
        <p:txBody>
          <a:bodyPr rtlCol="0"/>
          <a:lstStyle/>
          <a:p>
            <a:pPr rtl="0"/>
            <a:r>
              <a:rPr lang="en-GB" noProof="0"/>
              <a:t>
              </a:t>
            </a:r>
          </a:p>
        </p:txBody>
      </p:sp>
      <p:sp>
        <p:nvSpPr>
          <p:cNvPr id="6" name="Slide Number Placeholder 5"/>
          <p:cNvSpPr>
            <a:spLocks noGrp="1"/>
          </p:cNvSpPr>
          <p:nvPr>
            <p:ph type="sldNum" sz="quarter" idx="12"/>
          </p:nvPr>
        </p:nvSpPr>
        <p:spPr/>
        <p:txBody>
          <a:bodyPr rtlCol="0"/>
          <a:lstStyle/>
          <a:p>
            <a:pPr rtl="0"/>
            <a:fld id="{6D22F896-40B5-4ADD-8801-0D06FADFA095}" type="slidenum">
              <a:rPr lang="en-GB" noProof="0" smtClean="0"/>
              <a:t>‹#›</a:t>
            </a:fld>
            <a:endParaRPr lang="en-GB" noProof="0"/>
          </a:p>
        </p:txBody>
      </p:sp>
    </p:spTree>
    <p:extLst>
      <p:ext uri="{BB962C8B-B14F-4D97-AF65-F5344CB8AC3E}">
        <p14:creationId xmlns:p14="http://schemas.microsoft.com/office/powerpoint/2010/main" val="1994763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accent1"/>
        </a:solidFill>
        <a:effectLst/>
      </p:bgPr>
    </p:bg>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EAA216C1-AB2E-40F5-9FEB-99A051529BBC}"/>
              </a:ext>
            </a:extLst>
          </p:cNvPr>
          <p:cNvSpPr>
            <a:spLocks noGrp="1"/>
          </p:cNvSpPr>
          <p:nvPr>
            <p:ph type="pic" sz="quarter" idx="10" hasCustomPrompt="1"/>
          </p:nvPr>
        </p:nvSpPr>
        <p:spPr>
          <a:xfrm>
            <a:off x="1361591" y="2616354"/>
            <a:ext cx="887413" cy="889000"/>
          </a:xfrm>
        </p:spPr>
        <p:txBody>
          <a:bodyPr rtlCol="0">
            <a:normAutofit/>
          </a:bodyPr>
          <a:lstStyle>
            <a:lvl1pPr marL="0" indent="0">
              <a:buNone/>
              <a:defRPr sz="1000"/>
            </a:lvl1pPr>
          </a:lstStyle>
          <a:p>
            <a:pPr rtl="0"/>
            <a:r>
              <a:rPr lang="en-GB" noProof="0"/>
              <a:t>ICON</a:t>
            </a:r>
          </a:p>
        </p:txBody>
      </p:sp>
      <p:sp>
        <p:nvSpPr>
          <p:cNvPr id="36" name="Picture Placeholder 34">
            <a:extLst>
              <a:ext uri="{FF2B5EF4-FFF2-40B4-BE49-F238E27FC236}">
                <a16:creationId xmlns:a16="http://schemas.microsoft.com/office/drawing/2014/main" id="{FAEA8B42-3F7F-41AD-BABE-4EEB23482AE7}"/>
              </a:ext>
            </a:extLst>
          </p:cNvPr>
          <p:cNvSpPr>
            <a:spLocks noGrp="1"/>
          </p:cNvSpPr>
          <p:nvPr>
            <p:ph type="pic" sz="quarter" idx="11" hasCustomPrompt="1"/>
          </p:nvPr>
        </p:nvSpPr>
        <p:spPr>
          <a:xfrm>
            <a:off x="4420929" y="2616354"/>
            <a:ext cx="887413" cy="889000"/>
          </a:xfrm>
        </p:spPr>
        <p:txBody>
          <a:bodyPr rtlCol="0">
            <a:normAutofit/>
          </a:bodyPr>
          <a:lstStyle>
            <a:lvl1pPr marL="0" indent="0">
              <a:buNone/>
              <a:defRPr sz="1000"/>
            </a:lvl1pPr>
          </a:lstStyle>
          <a:p>
            <a:pPr rtl="0"/>
            <a:r>
              <a:rPr lang="en-GB" noProof="0"/>
              <a:t>ICON</a:t>
            </a:r>
          </a:p>
        </p:txBody>
      </p:sp>
      <p:sp>
        <p:nvSpPr>
          <p:cNvPr id="37" name="Picture Placeholder 34">
            <a:extLst>
              <a:ext uri="{FF2B5EF4-FFF2-40B4-BE49-F238E27FC236}">
                <a16:creationId xmlns:a16="http://schemas.microsoft.com/office/drawing/2014/main" id="{7567D676-2C80-4141-893B-11FCC59F8435}"/>
              </a:ext>
            </a:extLst>
          </p:cNvPr>
          <p:cNvSpPr>
            <a:spLocks noGrp="1"/>
          </p:cNvSpPr>
          <p:nvPr>
            <p:ph type="pic" sz="quarter" idx="12" hasCustomPrompt="1"/>
          </p:nvPr>
        </p:nvSpPr>
        <p:spPr>
          <a:xfrm>
            <a:off x="7407299" y="2616354"/>
            <a:ext cx="887413" cy="889000"/>
          </a:xfrm>
        </p:spPr>
        <p:txBody>
          <a:bodyPr rtlCol="0">
            <a:normAutofit/>
          </a:bodyPr>
          <a:lstStyle>
            <a:lvl1pPr marL="0" indent="0">
              <a:buNone/>
              <a:defRPr sz="1000"/>
            </a:lvl1pPr>
          </a:lstStyle>
          <a:p>
            <a:pPr rtl="0"/>
            <a:r>
              <a:rPr lang="en-GB" noProof="0"/>
              <a:t>ICON</a:t>
            </a:r>
          </a:p>
        </p:txBody>
      </p:sp>
      <p:sp>
        <p:nvSpPr>
          <p:cNvPr id="38" name="Picture Placeholder 34">
            <a:extLst>
              <a:ext uri="{FF2B5EF4-FFF2-40B4-BE49-F238E27FC236}">
                <a16:creationId xmlns:a16="http://schemas.microsoft.com/office/drawing/2014/main" id="{6F952DCC-32A4-47A9-94B1-DD217C6081C8}"/>
              </a:ext>
            </a:extLst>
          </p:cNvPr>
          <p:cNvSpPr>
            <a:spLocks noGrp="1"/>
          </p:cNvSpPr>
          <p:nvPr>
            <p:ph type="pic" sz="quarter" idx="13" hasCustomPrompt="1"/>
          </p:nvPr>
        </p:nvSpPr>
        <p:spPr>
          <a:xfrm>
            <a:off x="10456949" y="2616354"/>
            <a:ext cx="887413" cy="889000"/>
          </a:xfrm>
        </p:spPr>
        <p:txBody>
          <a:bodyPr rtlCol="0">
            <a:normAutofit/>
          </a:bodyPr>
          <a:lstStyle>
            <a:lvl1pPr marL="0" indent="0">
              <a:buNone/>
              <a:defRPr sz="1000"/>
            </a:lvl1pPr>
          </a:lstStyle>
          <a:p>
            <a:pPr rtl="0"/>
            <a:r>
              <a:rPr lang="en-GB" noProof="0"/>
              <a:t>ICON</a:t>
            </a:r>
          </a:p>
        </p:txBody>
      </p:sp>
      <p:sp>
        <p:nvSpPr>
          <p:cNvPr id="40" name="Text Placeholder 39">
            <a:extLst>
              <a:ext uri="{FF2B5EF4-FFF2-40B4-BE49-F238E27FC236}">
                <a16:creationId xmlns:a16="http://schemas.microsoft.com/office/drawing/2014/main" id="{26074907-686A-4144-BB8F-791A360F4CA9}"/>
              </a:ext>
            </a:extLst>
          </p:cNvPr>
          <p:cNvSpPr>
            <a:spLocks noGrp="1"/>
          </p:cNvSpPr>
          <p:nvPr>
            <p:ph type="body" sz="quarter" idx="14"/>
          </p:nvPr>
        </p:nvSpPr>
        <p:spPr>
          <a:xfrm>
            <a:off x="439643" y="4491306"/>
            <a:ext cx="2158999" cy="601662"/>
          </a:xfrm>
        </p:spPr>
        <p:txBody>
          <a:bodyPr rtlCol="0">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en-GB" noProof="0"/>
              <a:t>Click to edit Master text styles</a:t>
            </a:r>
          </a:p>
        </p:txBody>
      </p:sp>
      <p:sp>
        <p:nvSpPr>
          <p:cNvPr id="41" name="Text Placeholder 39">
            <a:extLst>
              <a:ext uri="{FF2B5EF4-FFF2-40B4-BE49-F238E27FC236}">
                <a16:creationId xmlns:a16="http://schemas.microsoft.com/office/drawing/2014/main" id="{008E0623-EC20-45C5-91A6-0F11089BC4D6}"/>
              </a:ext>
            </a:extLst>
          </p:cNvPr>
          <p:cNvSpPr>
            <a:spLocks noGrp="1"/>
          </p:cNvSpPr>
          <p:nvPr>
            <p:ph type="body" sz="quarter" idx="15"/>
          </p:nvPr>
        </p:nvSpPr>
        <p:spPr>
          <a:xfrm>
            <a:off x="3580136" y="4491306"/>
            <a:ext cx="1983726" cy="601662"/>
          </a:xfrm>
        </p:spPr>
        <p:txBody>
          <a:bodyPr rtlCol="0">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en-GB" noProof="0"/>
              <a:t>Click to edit Master text styles</a:t>
            </a:r>
          </a:p>
        </p:txBody>
      </p:sp>
      <p:sp>
        <p:nvSpPr>
          <p:cNvPr id="44" name="Text Placeholder 39">
            <a:extLst>
              <a:ext uri="{FF2B5EF4-FFF2-40B4-BE49-F238E27FC236}">
                <a16:creationId xmlns:a16="http://schemas.microsoft.com/office/drawing/2014/main" id="{61293D0A-B2E6-4C99-A936-14475FCCE59B}"/>
              </a:ext>
            </a:extLst>
          </p:cNvPr>
          <p:cNvSpPr>
            <a:spLocks noGrp="1"/>
          </p:cNvSpPr>
          <p:nvPr>
            <p:ph type="body" sz="quarter" idx="16"/>
          </p:nvPr>
        </p:nvSpPr>
        <p:spPr>
          <a:xfrm>
            <a:off x="6628138" y="4491306"/>
            <a:ext cx="1983726" cy="601662"/>
          </a:xfrm>
        </p:spPr>
        <p:txBody>
          <a:bodyPr rtlCol="0">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en-GB" noProof="0"/>
              <a:t>Click to edit Master text styles</a:t>
            </a:r>
          </a:p>
        </p:txBody>
      </p:sp>
      <p:sp>
        <p:nvSpPr>
          <p:cNvPr id="45" name="Text Placeholder 39">
            <a:extLst>
              <a:ext uri="{FF2B5EF4-FFF2-40B4-BE49-F238E27FC236}">
                <a16:creationId xmlns:a16="http://schemas.microsoft.com/office/drawing/2014/main" id="{1527FC22-EC4A-4577-9F30-4B76AC7BCE0A}"/>
              </a:ext>
            </a:extLst>
          </p:cNvPr>
          <p:cNvSpPr>
            <a:spLocks noGrp="1"/>
          </p:cNvSpPr>
          <p:nvPr>
            <p:ph type="body" sz="quarter" idx="17"/>
          </p:nvPr>
        </p:nvSpPr>
        <p:spPr>
          <a:xfrm>
            <a:off x="9676136" y="4491306"/>
            <a:ext cx="1983726" cy="601662"/>
          </a:xfrm>
        </p:spPr>
        <p:txBody>
          <a:bodyPr rtlCol="0">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en-GB" noProof="0"/>
              <a:t>Click to edit Master text styles</a:t>
            </a:r>
          </a:p>
        </p:txBody>
      </p:sp>
      <p:sp>
        <p:nvSpPr>
          <p:cNvPr id="47" name="Text Placeholder 46">
            <a:extLst>
              <a:ext uri="{FF2B5EF4-FFF2-40B4-BE49-F238E27FC236}">
                <a16:creationId xmlns:a16="http://schemas.microsoft.com/office/drawing/2014/main" id="{ED77457B-088A-4D58-BA8E-B758F3A6A0B0}"/>
              </a:ext>
            </a:extLst>
          </p:cNvPr>
          <p:cNvSpPr>
            <a:spLocks noGrp="1"/>
          </p:cNvSpPr>
          <p:nvPr>
            <p:ph type="body" sz="quarter" idx="18" hasCustomPrompt="1"/>
          </p:nvPr>
        </p:nvSpPr>
        <p:spPr>
          <a:xfrm>
            <a:off x="233457" y="4019516"/>
            <a:ext cx="2585943" cy="369311"/>
          </a:xfrm>
        </p:spPr>
        <p:txBody>
          <a:bodyPr rtlCol="0">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a:t>
            </a:r>
          </a:p>
        </p:txBody>
      </p:sp>
      <p:sp>
        <p:nvSpPr>
          <p:cNvPr id="48" name="Text Placeholder 46">
            <a:extLst>
              <a:ext uri="{FF2B5EF4-FFF2-40B4-BE49-F238E27FC236}">
                <a16:creationId xmlns:a16="http://schemas.microsoft.com/office/drawing/2014/main" id="{DD29B92B-5D6C-4077-8F1A-743E03C13A11}"/>
              </a:ext>
            </a:extLst>
          </p:cNvPr>
          <p:cNvSpPr>
            <a:spLocks noGrp="1"/>
          </p:cNvSpPr>
          <p:nvPr>
            <p:ph type="body" sz="quarter" idx="19" hasCustomPrompt="1"/>
          </p:nvPr>
        </p:nvSpPr>
        <p:spPr>
          <a:xfrm>
            <a:off x="3281457" y="4019516"/>
            <a:ext cx="2585943" cy="369311"/>
          </a:xfrm>
        </p:spPr>
        <p:txBody>
          <a:bodyPr rtlCol="0">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a:t>
            </a:r>
          </a:p>
        </p:txBody>
      </p:sp>
      <p:sp>
        <p:nvSpPr>
          <p:cNvPr id="49" name="Text Placeholder 46">
            <a:extLst>
              <a:ext uri="{FF2B5EF4-FFF2-40B4-BE49-F238E27FC236}">
                <a16:creationId xmlns:a16="http://schemas.microsoft.com/office/drawing/2014/main" id="{13F3E81B-98F9-43EF-B142-E08146C84EC6}"/>
              </a:ext>
            </a:extLst>
          </p:cNvPr>
          <p:cNvSpPr>
            <a:spLocks noGrp="1"/>
          </p:cNvSpPr>
          <p:nvPr>
            <p:ph type="body" sz="quarter" idx="20" hasCustomPrompt="1"/>
          </p:nvPr>
        </p:nvSpPr>
        <p:spPr>
          <a:xfrm>
            <a:off x="6326144" y="4019516"/>
            <a:ext cx="2585943" cy="369311"/>
          </a:xfrm>
        </p:spPr>
        <p:txBody>
          <a:bodyPr rtlCol="0">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a:t>
            </a:r>
          </a:p>
        </p:txBody>
      </p:sp>
      <p:sp>
        <p:nvSpPr>
          <p:cNvPr id="50" name="Text Placeholder 46">
            <a:extLst>
              <a:ext uri="{FF2B5EF4-FFF2-40B4-BE49-F238E27FC236}">
                <a16:creationId xmlns:a16="http://schemas.microsoft.com/office/drawing/2014/main" id="{DBC70D5F-BACB-4A84-A4D0-71ECD4393E28}"/>
              </a:ext>
            </a:extLst>
          </p:cNvPr>
          <p:cNvSpPr>
            <a:spLocks noGrp="1"/>
          </p:cNvSpPr>
          <p:nvPr>
            <p:ph type="body" sz="quarter" idx="21" hasCustomPrompt="1"/>
          </p:nvPr>
        </p:nvSpPr>
        <p:spPr>
          <a:xfrm>
            <a:off x="9374144" y="4019516"/>
            <a:ext cx="2585943" cy="369311"/>
          </a:xfrm>
        </p:spPr>
        <p:txBody>
          <a:bodyPr rtlCol="0">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a:t>
            </a:r>
          </a:p>
        </p:txBody>
      </p:sp>
      <p:sp>
        <p:nvSpPr>
          <p:cNvPr id="2" name="Title 1">
            <a:extLst>
              <a:ext uri="{FF2B5EF4-FFF2-40B4-BE49-F238E27FC236}">
                <a16:creationId xmlns:a16="http://schemas.microsoft.com/office/drawing/2014/main" id="{CDFE23D0-0FF0-42C6-B15F-A719DFDD5264}"/>
              </a:ext>
            </a:extLst>
          </p:cNvPr>
          <p:cNvSpPr>
            <a:spLocks noGrp="1"/>
          </p:cNvSpPr>
          <p:nvPr>
            <p:ph type="title"/>
          </p:nvPr>
        </p:nvSpPr>
        <p:spPr/>
        <p:txBody>
          <a:bodyPr rtlCol="0"/>
          <a:lstStyle/>
          <a:p>
            <a:pPr rtl="0"/>
            <a:r>
              <a:rPr lang="en-GB" noProof="0"/>
              <a:t>Click to edit Master title style</a:t>
            </a:r>
          </a:p>
        </p:txBody>
      </p:sp>
    </p:spTree>
    <p:extLst>
      <p:ext uri="{BB962C8B-B14F-4D97-AF65-F5344CB8AC3E}">
        <p14:creationId xmlns:p14="http://schemas.microsoft.com/office/powerpoint/2010/main" val="2291993780"/>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ight">
    <p:spTree>
      <p:nvGrpSpPr>
        <p:cNvPr id="1" name=""/>
        <p:cNvGrpSpPr/>
        <p:nvPr/>
      </p:nvGrpSpPr>
      <p:grpSpPr>
        <a:xfrm>
          <a:off x="0" y="0"/>
          <a:ext cx="0" cy="0"/>
          <a:chOff x="0" y="0"/>
          <a:chExt cx="0" cy="0"/>
        </a:xfrm>
      </p:grpSpPr>
      <p:sp>
        <p:nvSpPr>
          <p:cNvPr id="43" name="Picture Placeholder 34">
            <a:extLst>
              <a:ext uri="{FF2B5EF4-FFF2-40B4-BE49-F238E27FC236}">
                <a16:creationId xmlns:a16="http://schemas.microsoft.com/office/drawing/2014/main" id="{2D1EF856-2381-405C-A913-80809E59AAB1}"/>
              </a:ext>
            </a:extLst>
          </p:cNvPr>
          <p:cNvSpPr>
            <a:spLocks noGrp="1"/>
          </p:cNvSpPr>
          <p:nvPr>
            <p:ph type="pic" sz="quarter" idx="11" hasCustomPrompt="1"/>
          </p:nvPr>
        </p:nvSpPr>
        <p:spPr>
          <a:xfrm>
            <a:off x="8655566" y="2453724"/>
            <a:ext cx="887413" cy="889000"/>
          </a:xfrm>
        </p:spPr>
        <p:txBody>
          <a:bodyPr rtlCol="0">
            <a:normAutofit/>
          </a:bodyPr>
          <a:lstStyle>
            <a:lvl1pPr marL="0" indent="0">
              <a:buNone/>
              <a:defRPr sz="1000"/>
            </a:lvl1pPr>
          </a:lstStyle>
          <a:p>
            <a:pPr rtl="0"/>
            <a:r>
              <a:rPr lang="en-GB" noProof="0"/>
              <a:t>ICON</a:t>
            </a:r>
          </a:p>
        </p:txBody>
      </p:sp>
      <p:sp>
        <p:nvSpPr>
          <p:cNvPr id="44" name="Text Placeholder 39">
            <a:extLst>
              <a:ext uri="{FF2B5EF4-FFF2-40B4-BE49-F238E27FC236}">
                <a16:creationId xmlns:a16="http://schemas.microsoft.com/office/drawing/2014/main" id="{34FBB9E9-CEBE-45B8-BF68-9E764AEF4CBC}"/>
              </a:ext>
            </a:extLst>
          </p:cNvPr>
          <p:cNvSpPr>
            <a:spLocks noGrp="1"/>
          </p:cNvSpPr>
          <p:nvPr>
            <p:ph type="body" sz="quarter" idx="14"/>
          </p:nvPr>
        </p:nvSpPr>
        <p:spPr>
          <a:xfrm>
            <a:off x="9710761" y="4641488"/>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en-GB" noProof="0"/>
              <a:t>Click to edit Master text styles</a:t>
            </a:r>
          </a:p>
        </p:txBody>
      </p:sp>
      <p:sp>
        <p:nvSpPr>
          <p:cNvPr id="45" name="Text Placeholder 46">
            <a:extLst>
              <a:ext uri="{FF2B5EF4-FFF2-40B4-BE49-F238E27FC236}">
                <a16:creationId xmlns:a16="http://schemas.microsoft.com/office/drawing/2014/main" id="{55B6C77E-DBDB-42A4-9B9B-3F2CF47584F0}"/>
              </a:ext>
            </a:extLst>
          </p:cNvPr>
          <p:cNvSpPr>
            <a:spLocks noGrp="1"/>
          </p:cNvSpPr>
          <p:nvPr>
            <p:ph type="body" sz="quarter" idx="18" hasCustomPrompt="1"/>
          </p:nvPr>
        </p:nvSpPr>
        <p:spPr>
          <a:xfrm>
            <a:off x="9710761" y="4240861"/>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a:t>
            </a:r>
          </a:p>
        </p:txBody>
      </p:sp>
      <p:sp>
        <p:nvSpPr>
          <p:cNvPr id="46" name="Picture Placeholder 34">
            <a:extLst>
              <a:ext uri="{FF2B5EF4-FFF2-40B4-BE49-F238E27FC236}">
                <a16:creationId xmlns:a16="http://schemas.microsoft.com/office/drawing/2014/main" id="{55DF7ED3-48B8-48C6-A240-C3F0AF040540}"/>
              </a:ext>
            </a:extLst>
          </p:cNvPr>
          <p:cNvSpPr>
            <a:spLocks noGrp="1"/>
          </p:cNvSpPr>
          <p:nvPr>
            <p:ph type="pic" sz="quarter" idx="19" hasCustomPrompt="1"/>
          </p:nvPr>
        </p:nvSpPr>
        <p:spPr>
          <a:xfrm>
            <a:off x="5103465" y="2453724"/>
            <a:ext cx="887413" cy="889000"/>
          </a:xfrm>
        </p:spPr>
        <p:txBody>
          <a:bodyPr rtlCol="0">
            <a:normAutofit/>
          </a:bodyPr>
          <a:lstStyle>
            <a:lvl1pPr marL="0" indent="0">
              <a:buNone/>
              <a:defRPr sz="1000"/>
            </a:lvl1pPr>
          </a:lstStyle>
          <a:p>
            <a:pPr rtl="0"/>
            <a:r>
              <a:rPr lang="en-GB" noProof="0"/>
              <a:t>ICON</a:t>
            </a:r>
          </a:p>
        </p:txBody>
      </p:sp>
      <p:sp>
        <p:nvSpPr>
          <p:cNvPr id="47" name="Picture Placeholder 34">
            <a:extLst>
              <a:ext uri="{FF2B5EF4-FFF2-40B4-BE49-F238E27FC236}">
                <a16:creationId xmlns:a16="http://schemas.microsoft.com/office/drawing/2014/main" id="{C38ECA3B-7319-4FDB-BCA5-42DE903E763C}"/>
              </a:ext>
            </a:extLst>
          </p:cNvPr>
          <p:cNvSpPr>
            <a:spLocks noGrp="1"/>
          </p:cNvSpPr>
          <p:nvPr>
            <p:ph type="pic" sz="quarter" idx="20" hasCustomPrompt="1"/>
          </p:nvPr>
        </p:nvSpPr>
        <p:spPr>
          <a:xfrm>
            <a:off x="1551364" y="2453724"/>
            <a:ext cx="887413" cy="889000"/>
          </a:xfrm>
        </p:spPr>
        <p:txBody>
          <a:bodyPr rtlCol="0">
            <a:normAutofit/>
          </a:bodyPr>
          <a:lstStyle>
            <a:lvl1pPr marL="0" indent="0">
              <a:buNone/>
              <a:defRPr sz="1000"/>
            </a:lvl1pPr>
          </a:lstStyle>
          <a:p>
            <a:pPr rtl="0"/>
            <a:r>
              <a:rPr lang="en-GB" noProof="0"/>
              <a:t>ICON</a:t>
            </a:r>
          </a:p>
        </p:txBody>
      </p:sp>
      <p:sp>
        <p:nvSpPr>
          <p:cNvPr id="52" name="Picture Placeholder 34">
            <a:extLst>
              <a:ext uri="{FF2B5EF4-FFF2-40B4-BE49-F238E27FC236}">
                <a16:creationId xmlns:a16="http://schemas.microsoft.com/office/drawing/2014/main" id="{90EC8BEC-DD26-4CF5-9BA3-62FB1DE4E8F3}"/>
              </a:ext>
            </a:extLst>
          </p:cNvPr>
          <p:cNvSpPr>
            <a:spLocks noGrp="1"/>
          </p:cNvSpPr>
          <p:nvPr>
            <p:ph type="pic" sz="quarter" idx="21" hasCustomPrompt="1"/>
          </p:nvPr>
        </p:nvSpPr>
        <p:spPr>
          <a:xfrm>
            <a:off x="8655566" y="4186831"/>
            <a:ext cx="887413" cy="889000"/>
          </a:xfrm>
        </p:spPr>
        <p:txBody>
          <a:bodyPr rtlCol="0">
            <a:normAutofit/>
          </a:bodyPr>
          <a:lstStyle>
            <a:lvl1pPr marL="0" indent="0">
              <a:buNone/>
              <a:defRPr sz="1000"/>
            </a:lvl1pPr>
          </a:lstStyle>
          <a:p>
            <a:pPr rtl="0"/>
            <a:r>
              <a:rPr lang="en-GB" noProof="0"/>
              <a:t>ICON</a:t>
            </a:r>
          </a:p>
        </p:txBody>
      </p:sp>
      <p:sp>
        <p:nvSpPr>
          <p:cNvPr id="53" name="Picture Placeholder 34">
            <a:extLst>
              <a:ext uri="{FF2B5EF4-FFF2-40B4-BE49-F238E27FC236}">
                <a16:creationId xmlns:a16="http://schemas.microsoft.com/office/drawing/2014/main" id="{65A0AFA3-6580-43C1-B098-2C7BCA9F6C75}"/>
              </a:ext>
            </a:extLst>
          </p:cNvPr>
          <p:cNvSpPr>
            <a:spLocks noGrp="1"/>
          </p:cNvSpPr>
          <p:nvPr>
            <p:ph type="pic" sz="quarter" idx="22" hasCustomPrompt="1"/>
          </p:nvPr>
        </p:nvSpPr>
        <p:spPr>
          <a:xfrm>
            <a:off x="5103465" y="4186831"/>
            <a:ext cx="887413" cy="889000"/>
          </a:xfrm>
        </p:spPr>
        <p:txBody>
          <a:bodyPr rtlCol="0">
            <a:normAutofit/>
          </a:bodyPr>
          <a:lstStyle>
            <a:lvl1pPr marL="0" indent="0">
              <a:buNone/>
              <a:defRPr sz="1000"/>
            </a:lvl1pPr>
          </a:lstStyle>
          <a:p>
            <a:pPr rtl="0"/>
            <a:r>
              <a:rPr lang="en-GB" noProof="0"/>
              <a:t>ICON</a:t>
            </a:r>
          </a:p>
        </p:txBody>
      </p:sp>
      <p:sp>
        <p:nvSpPr>
          <p:cNvPr id="54" name="Picture Placeholder 34">
            <a:extLst>
              <a:ext uri="{FF2B5EF4-FFF2-40B4-BE49-F238E27FC236}">
                <a16:creationId xmlns:a16="http://schemas.microsoft.com/office/drawing/2014/main" id="{633BE360-454A-4A5C-9104-60910DAB61B5}"/>
              </a:ext>
            </a:extLst>
          </p:cNvPr>
          <p:cNvSpPr>
            <a:spLocks noGrp="1"/>
          </p:cNvSpPr>
          <p:nvPr>
            <p:ph type="pic" sz="quarter" idx="23" hasCustomPrompt="1"/>
          </p:nvPr>
        </p:nvSpPr>
        <p:spPr>
          <a:xfrm>
            <a:off x="1551364" y="4186831"/>
            <a:ext cx="887413" cy="889000"/>
          </a:xfrm>
        </p:spPr>
        <p:txBody>
          <a:bodyPr rtlCol="0">
            <a:normAutofit/>
          </a:bodyPr>
          <a:lstStyle>
            <a:lvl1pPr marL="0" indent="0">
              <a:buNone/>
              <a:defRPr sz="1000"/>
            </a:lvl1pPr>
          </a:lstStyle>
          <a:p>
            <a:pPr rtl="0"/>
            <a:r>
              <a:rPr lang="en-GB" noProof="0"/>
              <a:t>ICON</a:t>
            </a:r>
          </a:p>
        </p:txBody>
      </p:sp>
      <p:sp>
        <p:nvSpPr>
          <p:cNvPr id="59" name="Picture Placeholder 34">
            <a:extLst>
              <a:ext uri="{FF2B5EF4-FFF2-40B4-BE49-F238E27FC236}">
                <a16:creationId xmlns:a16="http://schemas.microsoft.com/office/drawing/2014/main" id="{E846108A-BBFA-4FDA-9BAA-78AA09FEF2B1}"/>
              </a:ext>
            </a:extLst>
          </p:cNvPr>
          <p:cNvSpPr>
            <a:spLocks noGrp="1"/>
          </p:cNvSpPr>
          <p:nvPr>
            <p:ph type="pic" sz="quarter" idx="24" hasCustomPrompt="1"/>
          </p:nvPr>
        </p:nvSpPr>
        <p:spPr>
          <a:xfrm>
            <a:off x="762501" y="306053"/>
            <a:ext cx="887413" cy="889000"/>
          </a:xfrm>
        </p:spPr>
        <p:txBody>
          <a:bodyPr rtlCol="0">
            <a:normAutofit/>
          </a:bodyPr>
          <a:lstStyle>
            <a:lvl1pPr marL="0" indent="0">
              <a:buNone/>
              <a:defRPr sz="1000"/>
            </a:lvl1pPr>
          </a:lstStyle>
          <a:p>
            <a:pPr rtl="0"/>
            <a:r>
              <a:rPr lang="en-GB" noProof="0"/>
              <a:t>ICON</a:t>
            </a:r>
          </a:p>
        </p:txBody>
      </p:sp>
      <p:sp>
        <p:nvSpPr>
          <p:cNvPr id="60" name="Picture Placeholder 34">
            <a:extLst>
              <a:ext uri="{FF2B5EF4-FFF2-40B4-BE49-F238E27FC236}">
                <a16:creationId xmlns:a16="http://schemas.microsoft.com/office/drawing/2014/main" id="{06FACEF4-EC76-40B1-ABAB-DFB9AB1C6F8C}"/>
              </a:ext>
            </a:extLst>
          </p:cNvPr>
          <p:cNvSpPr>
            <a:spLocks noGrp="1"/>
          </p:cNvSpPr>
          <p:nvPr>
            <p:ph type="pic" sz="quarter" idx="25" hasCustomPrompt="1"/>
          </p:nvPr>
        </p:nvSpPr>
        <p:spPr>
          <a:xfrm>
            <a:off x="5103465" y="5749817"/>
            <a:ext cx="887413" cy="889000"/>
          </a:xfrm>
        </p:spPr>
        <p:txBody>
          <a:bodyPr rtlCol="0">
            <a:normAutofit/>
          </a:bodyPr>
          <a:lstStyle>
            <a:lvl1pPr marL="0" indent="0">
              <a:buNone/>
              <a:defRPr sz="1000"/>
            </a:lvl1pPr>
          </a:lstStyle>
          <a:p>
            <a:pPr rtl="0"/>
            <a:r>
              <a:rPr lang="en-GB" noProof="0"/>
              <a:t>ICON</a:t>
            </a:r>
          </a:p>
        </p:txBody>
      </p:sp>
      <p:sp>
        <p:nvSpPr>
          <p:cNvPr id="77" name="Text Placeholder 39">
            <a:extLst>
              <a:ext uri="{FF2B5EF4-FFF2-40B4-BE49-F238E27FC236}">
                <a16:creationId xmlns:a16="http://schemas.microsoft.com/office/drawing/2014/main" id="{F9B127AA-A9E2-41AB-8FAE-D787CE0242BD}"/>
              </a:ext>
            </a:extLst>
          </p:cNvPr>
          <p:cNvSpPr>
            <a:spLocks noGrp="1"/>
          </p:cNvSpPr>
          <p:nvPr>
            <p:ph type="body" sz="quarter" idx="26"/>
          </p:nvPr>
        </p:nvSpPr>
        <p:spPr>
          <a:xfrm>
            <a:off x="9710761" y="2877635"/>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en-GB" noProof="0"/>
              <a:t>Click to edit Master text styles</a:t>
            </a:r>
          </a:p>
        </p:txBody>
      </p:sp>
      <p:sp>
        <p:nvSpPr>
          <p:cNvPr id="78" name="Text Placeholder 46">
            <a:extLst>
              <a:ext uri="{FF2B5EF4-FFF2-40B4-BE49-F238E27FC236}">
                <a16:creationId xmlns:a16="http://schemas.microsoft.com/office/drawing/2014/main" id="{716BD719-7234-4908-ABBF-43004C9CA957}"/>
              </a:ext>
            </a:extLst>
          </p:cNvPr>
          <p:cNvSpPr>
            <a:spLocks noGrp="1"/>
          </p:cNvSpPr>
          <p:nvPr>
            <p:ph type="body" sz="quarter" idx="27" hasCustomPrompt="1"/>
          </p:nvPr>
        </p:nvSpPr>
        <p:spPr>
          <a:xfrm>
            <a:off x="9710761" y="2477008"/>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a:t>
            </a:r>
          </a:p>
        </p:txBody>
      </p:sp>
      <p:sp>
        <p:nvSpPr>
          <p:cNvPr id="79" name="Text Placeholder 39">
            <a:extLst>
              <a:ext uri="{FF2B5EF4-FFF2-40B4-BE49-F238E27FC236}">
                <a16:creationId xmlns:a16="http://schemas.microsoft.com/office/drawing/2014/main" id="{626608D9-0200-4530-A392-8778E0D04406}"/>
              </a:ext>
            </a:extLst>
          </p:cNvPr>
          <p:cNvSpPr>
            <a:spLocks noGrp="1"/>
          </p:cNvSpPr>
          <p:nvPr>
            <p:ph type="body" sz="quarter" idx="28"/>
          </p:nvPr>
        </p:nvSpPr>
        <p:spPr>
          <a:xfrm>
            <a:off x="6116956" y="4641488"/>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en-GB" noProof="0"/>
              <a:t>Click to edit Master text styles</a:t>
            </a:r>
          </a:p>
        </p:txBody>
      </p:sp>
      <p:sp>
        <p:nvSpPr>
          <p:cNvPr id="80" name="Text Placeholder 46">
            <a:extLst>
              <a:ext uri="{FF2B5EF4-FFF2-40B4-BE49-F238E27FC236}">
                <a16:creationId xmlns:a16="http://schemas.microsoft.com/office/drawing/2014/main" id="{752DFA8A-D6FA-4ECD-9E35-F71EA4E99C77}"/>
              </a:ext>
            </a:extLst>
          </p:cNvPr>
          <p:cNvSpPr>
            <a:spLocks noGrp="1"/>
          </p:cNvSpPr>
          <p:nvPr>
            <p:ph type="body" sz="quarter" idx="29" hasCustomPrompt="1"/>
          </p:nvPr>
        </p:nvSpPr>
        <p:spPr>
          <a:xfrm>
            <a:off x="6116956" y="4240861"/>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a:t>
            </a:r>
          </a:p>
        </p:txBody>
      </p:sp>
      <p:sp>
        <p:nvSpPr>
          <p:cNvPr id="81" name="Text Placeholder 39">
            <a:extLst>
              <a:ext uri="{FF2B5EF4-FFF2-40B4-BE49-F238E27FC236}">
                <a16:creationId xmlns:a16="http://schemas.microsoft.com/office/drawing/2014/main" id="{CF686D19-A348-4080-A966-C34BC802E272}"/>
              </a:ext>
            </a:extLst>
          </p:cNvPr>
          <p:cNvSpPr>
            <a:spLocks noGrp="1"/>
          </p:cNvSpPr>
          <p:nvPr>
            <p:ph type="body" sz="quarter" idx="30"/>
          </p:nvPr>
        </p:nvSpPr>
        <p:spPr>
          <a:xfrm>
            <a:off x="6116956" y="2877635"/>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en-GB" noProof="0"/>
              <a:t>Click to edit Master text styles</a:t>
            </a:r>
          </a:p>
        </p:txBody>
      </p:sp>
      <p:sp>
        <p:nvSpPr>
          <p:cNvPr id="82" name="Text Placeholder 46">
            <a:extLst>
              <a:ext uri="{FF2B5EF4-FFF2-40B4-BE49-F238E27FC236}">
                <a16:creationId xmlns:a16="http://schemas.microsoft.com/office/drawing/2014/main" id="{60735320-27D8-4F8E-A024-598776C9D1C3}"/>
              </a:ext>
            </a:extLst>
          </p:cNvPr>
          <p:cNvSpPr>
            <a:spLocks noGrp="1"/>
          </p:cNvSpPr>
          <p:nvPr>
            <p:ph type="body" sz="quarter" idx="31" hasCustomPrompt="1"/>
          </p:nvPr>
        </p:nvSpPr>
        <p:spPr>
          <a:xfrm>
            <a:off x="6116956" y="2477008"/>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a:t>
            </a:r>
          </a:p>
        </p:txBody>
      </p:sp>
      <p:sp>
        <p:nvSpPr>
          <p:cNvPr id="83" name="Text Placeholder 39">
            <a:extLst>
              <a:ext uri="{FF2B5EF4-FFF2-40B4-BE49-F238E27FC236}">
                <a16:creationId xmlns:a16="http://schemas.microsoft.com/office/drawing/2014/main" id="{EAAFD4E3-0D64-4DC4-AC95-C45ABD2AE6F9}"/>
              </a:ext>
            </a:extLst>
          </p:cNvPr>
          <p:cNvSpPr>
            <a:spLocks noGrp="1"/>
          </p:cNvSpPr>
          <p:nvPr>
            <p:ph type="body" sz="quarter" idx="32"/>
          </p:nvPr>
        </p:nvSpPr>
        <p:spPr>
          <a:xfrm>
            <a:off x="6116956" y="6138282"/>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en-GB" noProof="0"/>
              <a:t>Click to edit Master text styles</a:t>
            </a:r>
          </a:p>
        </p:txBody>
      </p:sp>
      <p:sp>
        <p:nvSpPr>
          <p:cNvPr id="84" name="Text Placeholder 46">
            <a:extLst>
              <a:ext uri="{FF2B5EF4-FFF2-40B4-BE49-F238E27FC236}">
                <a16:creationId xmlns:a16="http://schemas.microsoft.com/office/drawing/2014/main" id="{4E33188F-DB97-4480-8F80-07EABC10A011}"/>
              </a:ext>
            </a:extLst>
          </p:cNvPr>
          <p:cNvSpPr>
            <a:spLocks noGrp="1"/>
          </p:cNvSpPr>
          <p:nvPr>
            <p:ph type="body" sz="quarter" idx="33" hasCustomPrompt="1"/>
          </p:nvPr>
        </p:nvSpPr>
        <p:spPr>
          <a:xfrm>
            <a:off x="6116956" y="5750417"/>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a:t>
            </a:r>
          </a:p>
        </p:txBody>
      </p:sp>
      <p:sp>
        <p:nvSpPr>
          <p:cNvPr id="85" name="Text Placeholder 39">
            <a:extLst>
              <a:ext uri="{FF2B5EF4-FFF2-40B4-BE49-F238E27FC236}">
                <a16:creationId xmlns:a16="http://schemas.microsoft.com/office/drawing/2014/main" id="{72308068-AAC7-4C44-AAF1-B2E1EC218C53}"/>
              </a:ext>
            </a:extLst>
          </p:cNvPr>
          <p:cNvSpPr>
            <a:spLocks noGrp="1"/>
          </p:cNvSpPr>
          <p:nvPr>
            <p:ph type="body" sz="quarter" idx="34"/>
          </p:nvPr>
        </p:nvSpPr>
        <p:spPr>
          <a:xfrm>
            <a:off x="2553374" y="2877635"/>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en-GB" noProof="0"/>
              <a:t>Click to edit Master text styles</a:t>
            </a:r>
          </a:p>
        </p:txBody>
      </p:sp>
      <p:sp>
        <p:nvSpPr>
          <p:cNvPr id="86" name="Text Placeholder 46">
            <a:extLst>
              <a:ext uri="{FF2B5EF4-FFF2-40B4-BE49-F238E27FC236}">
                <a16:creationId xmlns:a16="http://schemas.microsoft.com/office/drawing/2014/main" id="{0601897E-1B17-49DA-9E03-BCE007BD9ACC}"/>
              </a:ext>
            </a:extLst>
          </p:cNvPr>
          <p:cNvSpPr>
            <a:spLocks noGrp="1"/>
          </p:cNvSpPr>
          <p:nvPr>
            <p:ph type="body" sz="quarter" idx="35" hasCustomPrompt="1"/>
          </p:nvPr>
        </p:nvSpPr>
        <p:spPr>
          <a:xfrm>
            <a:off x="2553374" y="2477008"/>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a:t>
            </a:r>
          </a:p>
        </p:txBody>
      </p:sp>
      <p:sp>
        <p:nvSpPr>
          <p:cNvPr id="87" name="Text Placeholder 39">
            <a:extLst>
              <a:ext uri="{FF2B5EF4-FFF2-40B4-BE49-F238E27FC236}">
                <a16:creationId xmlns:a16="http://schemas.microsoft.com/office/drawing/2014/main" id="{19CE1DF1-96AA-415F-9715-D5354F419B53}"/>
              </a:ext>
            </a:extLst>
          </p:cNvPr>
          <p:cNvSpPr>
            <a:spLocks noGrp="1"/>
          </p:cNvSpPr>
          <p:nvPr>
            <p:ph type="body" sz="quarter" idx="36"/>
          </p:nvPr>
        </p:nvSpPr>
        <p:spPr>
          <a:xfrm>
            <a:off x="2553374" y="4641488"/>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en-GB" noProof="0"/>
              <a:t>Click to edit Master text styles</a:t>
            </a:r>
          </a:p>
        </p:txBody>
      </p:sp>
      <p:sp>
        <p:nvSpPr>
          <p:cNvPr id="88" name="Text Placeholder 46">
            <a:extLst>
              <a:ext uri="{FF2B5EF4-FFF2-40B4-BE49-F238E27FC236}">
                <a16:creationId xmlns:a16="http://schemas.microsoft.com/office/drawing/2014/main" id="{9F9535F2-A766-44AF-9AD3-51BA2C6F2ED8}"/>
              </a:ext>
            </a:extLst>
          </p:cNvPr>
          <p:cNvSpPr>
            <a:spLocks noGrp="1"/>
          </p:cNvSpPr>
          <p:nvPr>
            <p:ph type="body" sz="quarter" idx="37" hasCustomPrompt="1"/>
          </p:nvPr>
        </p:nvSpPr>
        <p:spPr>
          <a:xfrm>
            <a:off x="2553374" y="4240861"/>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a:t>
            </a:r>
          </a:p>
        </p:txBody>
      </p:sp>
      <p:sp>
        <p:nvSpPr>
          <p:cNvPr id="89" name="Text Placeholder 39">
            <a:extLst>
              <a:ext uri="{FF2B5EF4-FFF2-40B4-BE49-F238E27FC236}">
                <a16:creationId xmlns:a16="http://schemas.microsoft.com/office/drawing/2014/main" id="{15177575-6B71-4584-8E0B-D151D973200D}"/>
              </a:ext>
            </a:extLst>
          </p:cNvPr>
          <p:cNvSpPr>
            <a:spLocks noGrp="1"/>
          </p:cNvSpPr>
          <p:nvPr>
            <p:ph type="body" sz="quarter" idx="38"/>
          </p:nvPr>
        </p:nvSpPr>
        <p:spPr>
          <a:xfrm>
            <a:off x="1749692" y="814919"/>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en-GB" noProof="0"/>
              <a:t>Click to edit Master text styles</a:t>
            </a:r>
          </a:p>
        </p:txBody>
      </p:sp>
      <p:sp>
        <p:nvSpPr>
          <p:cNvPr id="90" name="Text Placeholder 46">
            <a:extLst>
              <a:ext uri="{FF2B5EF4-FFF2-40B4-BE49-F238E27FC236}">
                <a16:creationId xmlns:a16="http://schemas.microsoft.com/office/drawing/2014/main" id="{FC7F0546-1415-48CA-8E73-91D3480ED57D}"/>
              </a:ext>
            </a:extLst>
          </p:cNvPr>
          <p:cNvSpPr>
            <a:spLocks noGrp="1"/>
          </p:cNvSpPr>
          <p:nvPr>
            <p:ph type="body" sz="quarter" idx="39" hasCustomPrompt="1"/>
          </p:nvPr>
        </p:nvSpPr>
        <p:spPr>
          <a:xfrm>
            <a:off x="1749692" y="411976"/>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n-GB" noProof="0"/>
              <a:t>Click To Edit</a:t>
            </a:r>
          </a:p>
        </p:txBody>
      </p:sp>
      <p:sp>
        <p:nvSpPr>
          <p:cNvPr id="2" name="Title 1">
            <a:extLst>
              <a:ext uri="{FF2B5EF4-FFF2-40B4-BE49-F238E27FC236}">
                <a16:creationId xmlns:a16="http://schemas.microsoft.com/office/drawing/2014/main" id="{AA017577-965B-4F93-A2EE-44D638A8C60A}"/>
              </a:ext>
            </a:extLst>
          </p:cNvPr>
          <p:cNvSpPr>
            <a:spLocks noGrp="1"/>
          </p:cNvSpPr>
          <p:nvPr>
            <p:ph type="title"/>
          </p:nvPr>
        </p:nvSpPr>
        <p:spPr>
          <a:xfrm>
            <a:off x="5753098" y="457200"/>
            <a:ext cx="6096001" cy="601662"/>
          </a:xfrm>
        </p:spPr>
        <p:txBody>
          <a:bodyPr rtlCol="0"/>
          <a:lstStyle>
            <a:lvl1pPr algn="r">
              <a:defRPr/>
            </a:lvl1pPr>
          </a:lstStyle>
          <a:p>
            <a:pPr rtl="0"/>
            <a:r>
              <a:rPr lang="en-GB" noProof="0"/>
              <a:t>Click to edit Master title style</a:t>
            </a:r>
          </a:p>
        </p:txBody>
      </p:sp>
    </p:spTree>
    <p:extLst>
      <p:ext uri="{BB962C8B-B14F-4D97-AF65-F5344CB8AC3E}">
        <p14:creationId xmlns:p14="http://schemas.microsoft.com/office/powerpoint/2010/main" val="3476187847"/>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72">
          <p15:clr>
            <a:srgbClr val="5ACBF0"/>
          </p15:clr>
        </p15:guide>
        <p15:guide id="6" pos="2064">
          <p15:clr>
            <a:srgbClr val="5ACBF0"/>
          </p15:clr>
        </p15:guide>
        <p15:guide id="7" pos="1776">
          <p15:clr>
            <a:srgbClr val="5ACBF0"/>
          </p15:clr>
        </p15:guide>
        <p15:guide id="8" pos="5616">
          <p15:clr>
            <a:srgbClr val="5ACBF0"/>
          </p15:clr>
        </p15:guide>
        <p15:guide id="9" pos="5928">
          <p15:clr>
            <a:srgbClr val="5ACBF0"/>
          </p15:clr>
        </p15:guide>
        <p15:guide id="10" pos="144">
          <p15:clr>
            <a:srgbClr val="5ACBF0"/>
          </p15:clr>
        </p15:guide>
        <p15:guide id="11" orient="horz" pos="4200">
          <p15:clr>
            <a:srgbClr val="5ACBF0"/>
          </p15:clr>
        </p15:guide>
        <p15:guide id="12" pos="7536">
          <p15:clr>
            <a:srgbClr val="5ACBF0"/>
          </p15:clr>
        </p15:guide>
        <p15:guide id="13" orient="horz" pos="14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Content Placeholder 2"/>
          <p:cNvSpPr>
            <a:spLocks noGrp="1"/>
          </p:cNvSpPr>
          <p:nvPr>
            <p:ph idx="1"/>
          </p:nvPr>
        </p:nvSpPr>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p:cNvSpPr>
            <a:spLocks noGrp="1"/>
          </p:cNvSpPr>
          <p:nvPr>
            <p:ph type="dt" sz="half" idx="10"/>
          </p:nvPr>
        </p:nvSpPr>
        <p:spPr/>
        <p:txBody>
          <a:bodyPr rtlCol="0"/>
          <a:lstStyle/>
          <a:p>
            <a:pPr rtl="0"/>
            <a:fld id="{CDCF256B-1B03-49D8-BC30-2432A49CFF49}" type="datetime1">
              <a:rPr lang="en-GB" noProof="0" smtClean="0"/>
              <a:t>17/02/2022</a:t>
            </a:fld>
            <a:endParaRPr lang="en-GB" noProof="0"/>
          </a:p>
        </p:txBody>
      </p:sp>
      <p:sp>
        <p:nvSpPr>
          <p:cNvPr id="5" name="Footer Placeholder 4"/>
          <p:cNvSpPr>
            <a:spLocks noGrp="1"/>
          </p:cNvSpPr>
          <p:nvPr>
            <p:ph type="ftr" sz="quarter" idx="11"/>
          </p:nvPr>
        </p:nvSpPr>
        <p:spPr/>
        <p:txBody>
          <a:bodyPr rtlCol="0"/>
          <a:lstStyle/>
          <a:p>
            <a:pPr rtl="0"/>
            <a:r>
              <a:rPr lang="en-GB" noProof="0"/>
              <a:t>
              </a:t>
            </a:r>
          </a:p>
        </p:txBody>
      </p:sp>
      <p:sp>
        <p:nvSpPr>
          <p:cNvPr id="6" name="Slide Number Placeholder 5"/>
          <p:cNvSpPr>
            <a:spLocks noGrp="1"/>
          </p:cNvSpPr>
          <p:nvPr>
            <p:ph type="sldNum" sz="quarter" idx="12"/>
          </p:nvPr>
        </p:nvSpPr>
        <p:spPr/>
        <p:txBody>
          <a:bodyPr rtlCol="0"/>
          <a:lstStyle/>
          <a:p>
            <a:pPr rtl="0"/>
            <a:fld id="{6D22F896-40B5-4ADD-8801-0D06FADFA095}" type="slidenum">
              <a:rPr lang="en-GB" noProof="0" smtClean="0"/>
              <a:t>‹#›</a:t>
            </a:fld>
            <a:endParaRPr lang="en-GB" noProof="0"/>
          </a:p>
        </p:txBody>
      </p:sp>
    </p:spTree>
    <p:extLst>
      <p:ext uri="{BB962C8B-B14F-4D97-AF65-F5344CB8AC3E}">
        <p14:creationId xmlns:p14="http://schemas.microsoft.com/office/powerpoint/2010/main" val="3472039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rtlCol="0" anchor="b">
            <a:noAutofit/>
          </a:bodyPr>
          <a:lstStyle>
            <a:lvl1pPr algn="ctr">
              <a:lnSpc>
                <a:spcPct val="85000"/>
              </a:lnSpc>
              <a:defRPr sz="7200" b="0" cap="all" baseline="0"/>
            </a:lvl1pPr>
          </a:lstStyle>
          <a:p>
            <a:pPr rtl="0"/>
            <a:r>
              <a:rPr lang="en-GB" noProof="0"/>
              <a:t>Click to edit Master title style</a:t>
            </a:r>
          </a:p>
        </p:txBody>
      </p:sp>
      <p:sp>
        <p:nvSpPr>
          <p:cNvPr id="3" name="Text Placeholder 2"/>
          <p:cNvSpPr>
            <a:spLocks noGrp="1"/>
          </p:cNvSpPr>
          <p:nvPr>
            <p:ph type="body" idx="1"/>
          </p:nvPr>
        </p:nvSpPr>
        <p:spPr>
          <a:xfrm>
            <a:off x="1709928" y="4154520"/>
            <a:ext cx="8769096" cy="1363806"/>
          </a:xfrm>
        </p:spPr>
        <p:txBody>
          <a:bodyPr rtlCol="0"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GB" noProof="0"/>
              <a:t>Click to edit Master text styles</a:t>
            </a:r>
          </a:p>
        </p:txBody>
      </p:sp>
      <p:sp>
        <p:nvSpPr>
          <p:cNvPr id="4" name="Date Placeholder 3"/>
          <p:cNvSpPr>
            <a:spLocks noGrp="1"/>
          </p:cNvSpPr>
          <p:nvPr>
            <p:ph type="dt" sz="half" idx="10"/>
          </p:nvPr>
        </p:nvSpPr>
        <p:spPr/>
        <p:txBody>
          <a:bodyPr rtlCol="0"/>
          <a:lstStyle/>
          <a:p>
            <a:pPr rtl="0"/>
            <a:fld id="{E1E1CD72-9DC8-4382-B817-66D1B92F7202}" type="datetime1">
              <a:rPr lang="en-GB" noProof="0" smtClean="0"/>
              <a:t>17/02/2022</a:t>
            </a:fld>
            <a:endParaRPr lang="en-GB" noProof="0"/>
          </a:p>
        </p:txBody>
      </p:sp>
      <p:sp>
        <p:nvSpPr>
          <p:cNvPr id="5" name="Footer Placeholder 4"/>
          <p:cNvSpPr>
            <a:spLocks noGrp="1"/>
          </p:cNvSpPr>
          <p:nvPr>
            <p:ph type="ftr" sz="quarter" idx="11"/>
          </p:nvPr>
        </p:nvSpPr>
        <p:spPr/>
        <p:txBody>
          <a:bodyPr rtlCol="0"/>
          <a:lstStyle/>
          <a:p>
            <a:pPr rtl="0"/>
            <a:r>
              <a:rPr lang="en-GB" noProof="0"/>
              <a:t>
              </a:t>
            </a:r>
          </a:p>
        </p:txBody>
      </p:sp>
      <p:sp>
        <p:nvSpPr>
          <p:cNvPr id="6" name="Slide Number Placeholder 5"/>
          <p:cNvSpPr>
            <a:spLocks noGrp="1"/>
          </p:cNvSpPr>
          <p:nvPr>
            <p:ph type="sldNum" sz="quarter" idx="12"/>
          </p:nvPr>
        </p:nvSpPr>
        <p:spPr/>
        <p:txBody>
          <a:bodyPr rtlCol="0"/>
          <a:lstStyle/>
          <a:p>
            <a:pPr rtl="0"/>
            <a:fld id="{6D22F896-40B5-4ADD-8801-0D06FADFA095}" type="slidenum">
              <a:rPr lang="en-GB" noProof="0" smtClean="0"/>
              <a:t>‹#›</a:t>
            </a:fld>
            <a:endParaRPr lang="en-GB" noProof="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360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rtlCol="0"/>
          <a:lstStyle/>
          <a:p>
            <a:pPr rtl="0"/>
            <a:r>
              <a:rPr lang="en-GB" noProof="0"/>
              <a:t>Click to edit Master title style</a:t>
            </a:r>
          </a:p>
        </p:txBody>
      </p:sp>
      <p:sp>
        <p:nvSpPr>
          <p:cNvPr id="3" name="Content Placeholder 2"/>
          <p:cNvSpPr>
            <a:spLocks noGrp="1"/>
          </p:cNvSpPr>
          <p:nvPr>
            <p:ph sz="half" idx="1"/>
          </p:nvPr>
        </p:nvSpPr>
        <p:spPr>
          <a:xfrm>
            <a:off x="1143000" y="2057399"/>
            <a:ext cx="4754880" cy="402336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p:cNvSpPr>
            <a:spLocks noGrp="1"/>
          </p:cNvSpPr>
          <p:nvPr>
            <p:ph sz="half" idx="2"/>
          </p:nvPr>
        </p:nvSpPr>
        <p:spPr>
          <a:xfrm>
            <a:off x="6267612" y="2057400"/>
            <a:ext cx="4754880" cy="402336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Date Placeholder 4"/>
          <p:cNvSpPr>
            <a:spLocks noGrp="1"/>
          </p:cNvSpPr>
          <p:nvPr>
            <p:ph type="dt" sz="half" idx="10"/>
          </p:nvPr>
        </p:nvSpPr>
        <p:spPr/>
        <p:txBody>
          <a:bodyPr rtlCol="0"/>
          <a:lstStyle/>
          <a:p>
            <a:pPr rtl="0"/>
            <a:fld id="{4353CC5A-EF61-4DD2-82BE-9F305C3BA4D6}" type="datetime1">
              <a:rPr lang="en-GB" noProof="0" smtClean="0"/>
              <a:t>17/02/2022</a:t>
            </a:fld>
            <a:endParaRPr lang="en-GB" noProof="0"/>
          </a:p>
        </p:txBody>
      </p:sp>
      <p:sp>
        <p:nvSpPr>
          <p:cNvPr id="6" name="Footer Placeholder 5"/>
          <p:cNvSpPr>
            <a:spLocks noGrp="1"/>
          </p:cNvSpPr>
          <p:nvPr>
            <p:ph type="ftr" sz="quarter" idx="11"/>
          </p:nvPr>
        </p:nvSpPr>
        <p:spPr/>
        <p:txBody>
          <a:bodyPr rtlCol="0"/>
          <a:lstStyle/>
          <a:p>
            <a:pPr rtl="0"/>
            <a:r>
              <a:rPr lang="en-GB" noProof="0"/>
              <a:t>
              </a:t>
            </a:r>
          </a:p>
        </p:txBody>
      </p:sp>
      <p:sp>
        <p:nvSpPr>
          <p:cNvPr id="7" name="Slide Number Placeholder 6"/>
          <p:cNvSpPr>
            <a:spLocks noGrp="1"/>
          </p:cNvSpPr>
          <p:nvPr>
            <p:ph type="sldNum" sz="quarter" idx="12"/>
          </p:nvPr>
        </p:nvSpPr>
        <p:spPr/>
        <p:txBody>
          <a:bodyPr rtlCol="0"/>
          <a:lstStyle/>
          <a:p>
            <a:pPr rtl="0"/>
            <a:fld id="{6D22F896-40B5-4ADD-8801-0D06FADFA095}" type="slidenum">
              <a:rPr lang="en-GB" noProof="0" smtClean="0"/>
              <a:t>‹#›</a:t>
            </a:fld>
            <a:endParaRPr lang="en-GB" noProof="0"/>
          </a:p>
        </p:txBody>
      </p:sp>
    </p:spTree>
    <p:extLst>
      <p:ext uri="{BB962C8B-B14F-4D97-AF65-F5344CB8AC3E}">
        <p14:creationId xmlns:p14="http://schemas.microsoft.com/office/powerpoint/2010/main" val="2181670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rtlCol="0"/>
          <a:lstStyle/>
          <a:p>
            <a:pPr rtl="0"/>
            <a:r>
              <a:rPr lang="en-GB" noProof="0"/>
              <a:t>Click to edit Master title style</a:t>
            </a:r>
          </a:p>
        </p:txBody>
      </p:sp>
      <p:sp>
        <p:nvSpPr>
          <p:cNvPr id="3" name="Text Placeholder 2"/>
          <p:cNvSpPr>
            <a:spLocks noGrp="1"/>
          </p:cNvSpPr>
          <p:nvPr>
            <p:ph type="body" idx="1"/>
          </p:nvPr>
        </p:nvSpPr>
        <p:spPr>
          <a:xfrm>
            <a:off x="1143000" y="2001511"/>
            <a:ext cx="4754880" cy="777240"/>
          </a:xfrm>
        </p:spPr>
        <p:txBody>
          <a:bodyPr rtlCol="0"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p:cNvSpPr>
            <a:spLocks noGrp="1"/>
          </p:cNvSpPr>
          <p:nvPr>
            <p:ph sz="half" idx="2"/>
          </p:nvPr>
        </p:nvSpPr>
        <p:spPr>
          <a:xfrm>
            <a:off x="1143000" y="2721483"/>
            <a:ext cx="4754880" cy="338328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p:cNvSpPr>
            <a:spLocks noGrp="1"/>
          </p:cNvSpPr>
          <p:nvPr>
            <p:ph type="body" sz="quarter" idx="3"/>
          </p:nvPr>
        </p:nvSpPr>
        <p:spPr>
          <a:xfrm>
            <a:off x="6269173" y="1999032"/>
            <a:ext cx="4754880" cy="777240"/>
          </a:xfrm>
        </p:spPr>
        <p:txBody>
          <a:bodyPr rtlCol="0"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p:cNvSpPr>
            <a:spLocks noGrp="1"/>
          </p:cNvSpPr>
          <p:nvPr>
            <p:ph sz="quarter" idx="4"/>
          </p:nvPr>
        </p:nvSpPr>
        <p:spPr>
          <a:xfrm>
            <a:off x="6269173" y="2719322"/>
            <a:ext cx="4754880" cy="3383280"/>
          </a:xfrm>
        </p:spPr>
        <p:txBody>
          <a:bodyPr rtlCol="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Date Placeholder 6"/>
          <p:cNvSpPr>
            <a:spLocks noGrp="1"/>
          </p:cNvSpPr>
          <p:nvPr>
            <p:ph type="dt" sz="half" idx="10"/>
          </p:nvPr>
        </p:nvSpPr>
        <p:spPr/>
        <p:txBody>
          <a:bodyPr rtlCol="0"/>
          <a:lstStyle/>
          <a:p>
            <a:pPr rtl="0"/>
            <a:fld id="{3797D473-FE73-4357-A434-F3BC992C728C}" type="datetime1">
              <a:rPr lang="en-GB" noProof="0" smtClean="0"/>
              <a:t>17/02/2022</a:t>
            </a:fld>
            <a:endParaRPr lang="en-GB" noProof="0"/>
          </a:p>
        </p:txBody>
      </p:sp>
      <p:sp>
        <p:nvSpPr>
          <p:cNvPr id="8" name="Footer Placeholder 7"/>
          <p:cNvSpPr>
            <a:spLocks noGrp="1"/>
          </p:cNvSpPr>
          <p:nvPr>
            <p:ph type="ftr" sz="quarter" idx="11"/>
          </p:nvPr>
        </p:nvSpPr>
        <p:spPr/>
        <p:txBody>
          <a:bodyPr rtlCol="0"/>
          <a:lstStyle/>
          <a:p>
            <a:pPr rtl="0"/>
            <a:r>
              <a:rPr lang="en-GB" noProof="0"/>
              <a:t>
              </a:t>
            </a:r>
          </a:p>
        </p:txBody>
      </p:sp>
      <p:sp>
        <p:nvSpPr>
          <p:cNvPr id="9" name="Slide Number Placeholder 8"/>
          <p:cNvSpPr>
            <a:spLocks noGrp="1"/>
          </p:cNvSpPr>
          <p:nvPr>
            <p:ph type="sldNum" sz="quarter" idx="12"/>
          </p:nvPr>
        </p:nvSpPr>
        <p:spPr/>
        <p:txBody>
          <a:bodyPr rtlCol="0"/>
          <a:lstStyle/>
          <a:p>
            <a:pPr rtl="0"/>
            <a:fld id="{6D22F896-40B5-4ADD-8801-0D06FADFA095}" type="slidenum">
              <a:rPr lang="en-GB" noProof="0" smtClean="0"/>
              <a:pPr/>
              <a:t>‹#›</a:t>
            </a:fld>
            <a:endParaRPr lang="en-GB" noProof="0"/>
          </a:p>
        </p:txBody>
      </p:sp>
    </p:spTree>
    <p:extLst>
      <p:ext uri="{BB962C8B-B14F-4D97-AF65-F5344CB8AC3E}">
        <p14:creationId xmlns:p14="http://schemas.microsoft.com/office/powerpoint/2010/main" val="196335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Date Placeholder 2"/>
          <p:cNvSpPr>
            <a:spLocks noGrp="1"/>
          </p:cNvSpPr>
          <p:nvPr>
            <p:ph type="dt" sz="half" idx="10"/>
          </p:nvPr>
        </p:nvSpPr>
        <p:spPr/>
        <p:txBody>
          <a:bodyPr rtlCol="0"/>
          <a:lstStyle/>
          <a:p>
            <a:pPr rtl="0"/>
            <a:fld id="{4392F61D-F817-4F99-BE99-68DBE66DBAE9}" type="datetime1">
              <a:rPr lang="en-GB" noProof="0" smtClean="0"/>
              <a:t>17/02/2022</a:t>
            </a:fld>
            <a:endParaRPr lang="en-GB" noProof="0"/>
          </a:p>
        </p:txBody>
      </p:sp>
      <p:sp>
        <p:nvSpPr>
          <p:cNvPr id="4" name="Footer Placeholder 3"/>
          <p:cNvSpPr>
            <a:spLocks noGrp="1"/>
          </p:cNvSpPr>
          <p:nvPr>
            <p:ph type="ftr" sz="quarter" idx="11"/>
          </p:nvPr>
        </p:nvSpPr>
        <p:spPr/>
        <p:txBody>
          <a:bodyPr rtlCol="0"/>
          <a:lstStyle/>
          <a:p>
            <a:pPr rtl="0"/>
            <a:r>
              <a:rPr lang="en-GB" noProof="0"/>
              <a:t>
              </a:t>
            </a:r>
          </a:p>
        </p:txBody>
      </p:sp>
      <p:sp>
        <p:nvSpPr>
          <p:cNvPr id="5" name="Slide Number Placeholder 4"/>
          <p:cNvSpPr>
            <a:spLocks noGrp="1"/>
          </p:cNvSpPr>
          <p:nvPr>
            <p:ph type="sldNum" sz="quarter" idx="12"/>
          </p:nvPr>
        </p:nvSpPr>
        <p:spPr/>
        <p:txBody>
          <a:bodyPr rtlCol="0"/>
          <a:lstStyle/>
          <a:p>
            <a:pPr rtl="0"/>
            <a:fld id="{6D22F896-40B5-4ADD-8801-0D06FADFA095}" type="slidenum">
              <a:rPr lang="en-GB" noProof="0" smtClean="0"/>
              <a:t>‹#›</a:t>
            </a:fld>
            <a:endParaRPr lang="en-GB" noProof="0"/>
          </a:p>
        </p:txBody>
      </p:sp>
    </p:spTree>
    <p:extLst>
      <p:ext uri="{BB962C8B-B14F-4D97-AF65-F5344CB8AC3E}">
        <p14:creationId xmlns:p14="http://schemas.microsoft.com/office/powerpoint/2010/main" val="3005428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25C5088E-AFCA-45B8-B667-56C2D7C7B533}" type="datetime1">
              <a:rPr lang="en-GB" noProof="0" smtClean="0"/>
              <a:t>17/02/2022</a:t>
            </a:fld>
            <a:endParaRPr lang="en-GB" noProof="0"/>
          </a:p>
        </p:txBody>
      </p:sp>
      <p:sp>
        <p:nvSpPr>
          <p:cNvPr id="3" name="Footer Placeholder 2"/>
          <p:cNvSpPr>
            <a:spLocks noGrp="1"/>
          </p:cNvSpPr>
          <p:nvPr>
            <p:ph type="ftr" sz="quarter" idx="11"/>
          </p:nvPr>
        </p:nvSpPr>
        <p:spPr/>
        <p:txBody>
          <a:bodyPr rtlCol="0"/>
          <a:lstStyle/>
          <a:p>
            <a:pPr rtl="0"/>
            <a:r>
              <a:rPr lang="en-GB" noProof="0"/>
              <a:t>
              </a:t>
            </a:r>
          </a:p>
        </p:txBody>
      </p:sp>
      <p:sp>
        <p:nvSpPr>
          <p:cNvPr id="4" name="Slide Number Placeholder 3"/>
          <p:cNvSpPr>
            <a:spLocks noGrp="1"/>
          </p:cNvSpPr>
          <p:nvPr>
            <p:ph type="sldNum" sz="quarter" idx="12"/>
          </p:nvPr>
        </p:nvSpPr>
        <p:spPr/>
        <p:txBody>
          <a:bodyPr rtlCol="0"/>
          <a:lstStyle/>
          <a:p>
            <a:pPr rtl="0"/>
            <a:fld id="{6D22F896-40B5-4ADD-8801-0D06FADFA095}" type="slidenum">
              <a:rPr lang="en-GB" noProof="0" smtClean="0"/>
              <a:t>‹#›</a:t>
            </a:fld>
            <a:endParaRPr lang="en-GB" noProof="0"/>
          </a:p>
        </p:txBody>
      </p:sp>
    </p:spTree>
    <p:extLst>
      <p:ext uri="{BB962C8B-B14F-4D97-AF65-F5344CB8AC3E}">
        <p14:creationId xmlns:p14="http://schemas.microsoft.com/office/powerpoint/2010/main" val="98825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rtlCol="0" anchor="b">
            <a:noAutofit/>
          </a:bodyPr>
          <a:lstStyle>
            <a:lvl1pPr>
              <a:lnSpc>
                <a:spcPct val="90000"/>
              </a:lnSpc>
              <a:defRPr sz="4000" b="0"/>
            </a:lvl1pPr>
          </a:lstStyle>
          <a:p>
            <a:pPr rtl="0"/>
            <a:r>
              <a:rPr lang="en-GB" noProof="0"/>
              <a:t>Click to edit Master title style</a:t>
            </a:r>
          </a:p>
        </p:txBody>
      </p:sp>
      <p:sp>
        <p:nvSpPr>
          <p:cNvPr id="3" name="Content Placeholder 2"/>
          <p:cNvSpPr>
            <a:spLocks noGrp="1"/>
          </p:cNvSpPr>
          <p:nvPr>
            <p:ph idx="1"/>
          </p:nvPr>
        </p:nvSpPr>
        <p:spPr>
          <a:xfrm>
            <a:off x="5852159" y="1097280"/>
            <a:ext cx="5212080" cy="4663440"/>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Text Placeholder 3"/>
          <p:cNvSpPr>
            <a:spLocks noGrp="1"/>
          </p:cNvSpPr>
          <p:nvPr>
            <p:ph type="body" sz="half" idx="2"/>
          </p:nvPr>
        </p:nvSpPr>
        <p:spPr>
          <a:xfrm>
            <a:off x="1143000" y="2834640"/>
            <a:ext cx="3931920" cy="3017520"/>
          </a:xfrm>
        </p:spPr>
        <p:txBody>
          <a:bodyPr rtlCol="0">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noProof="0"/>
              <a:t>Click to edit Master text styles</a:t>
            </a:r>
          </a:p>
        </p:txBody>
      </p:sp>
      <p:sp>
        <p:nvSpPr>
          <p:cNvPr id="5" name="Date Placeholder 4"/>
          <p:cNvSpPr>
            <a:spLocks noGrp="1"/>
          </p:cNvSpPr>
          <p:nvPr>
            <p:ph type="dt" sz="half" idx="10"/>
          </p:nvPr>
        </p:nvSpPr>
        <p:spPr/>
        <p:txBody>
          <a:bodyPr rtlCol="0"/>
          <a:lstStyle/>
          <a:p>
            <a:pPr rtl="0"/>
            <a:fld id="{F664F1F9-7694-41A3-862A-0412C93E197B}" type="datetime1">
              <a:rPr lang="en-GB" noProof="0" smtClean="0"/>
              <a:t>17/02/2022</a:t>
            </a:fld>
            <a:endParaRPr lang="en-GB" noProof="0"/>
          </a:p>
        </p:txBody>
      </p:sp>
      <p:sp>
        <p:nvSpPr>
          <p:cNvPr id="6" name="Footer Placeholder 5"/>
          <p:cNvSpPr>
            <a:spLocks noGrp="1"/>
          </p:cNvSpPr>
          <p:nvPr>
            <p:ph type="ftr" sz="quarter" idx="11"/>
          </p:nvPr>
        </p:nvSpPr>
        <p:spPr/>
        <p:txBody>
          <a:bodyPr rtlCol="0"/>
          <a:lstStyle/>
          <a:p>
            <a:pPr rtl="0"/>
            <a:r>
              <a:rPr lang="en-GB" noProof="0"/>
              <a:t>
              </a:t>
            </a:r>
          </a:p>
        </p:txBody>
      </p:sp>
      <p:sp>
        <p:nvSpPr>
          <p:cNvPr id="7" name="Slide Number Placeholder 6"/>
          <p:cNvSpPr>
            <a:spLocks noGrp="1"/>
          </p:cNvSpPr>
          <p:nvPr>
            <p:ph type="sldNum" sz="quarter" idx="12"/>
          </p:nvPr>
        </p:nvSpPr>
        <p:spPr/>
        <p:txBody>
          <a:bodyPr rtlCol="0"/>
          <a:lstStyle/>
          <a:p>
            <a:pPr rtl="0"/>
            <a:fld id="{6D22F896-40B5-4ADD-8801-0D06FADFA095}" type="slidenum">
              <a:rPr lang="en-GB" noProof="0" smtClean="0"/>
              <a:t>‹#›</a:t>
            </a:fld>
            <a:endParaRPr lang="en-GB" noProof="0"/>
          </a:p>
        </p:txBody>
      </p:sp>
    </p:spTree>
    <p:extLst>
      <p:ext uri="{BB962C8B-B14F-4D97-AF65-F5344CB8AC3E}">
        <p14:creationId xmlns:p14="http://schemas.microsoft.com/office/powerpoint/2010/main" val="215838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rtlCol="0" anchor="b">
            <a:noAutofit/>
          </a:bodyPr>
          <a:lstStyle>
            <a:lvl1pPr>
              <a:lnSpc>
                <a:spcPct val="90000"/>
              </a:lnSpc>
              <a:defRPr sz="4000" b="0"/>
            </a:lvl1pPr>
          </a:lstStyle>
          <a:p>
            <a:pPr rtl="0"/>
            <a:r>
              <a:rPr lang="en-GB" noProof="0"/>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rtlCol="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noProof="0"/>
              <a:t>Click icon to add picture</a:t>
            </a:r>
          </a:p>
        </p:txBody>
      </p:sp>
      <p:sp>
        <p:nvSpPr>
          <p:cNvPr id="4" name="Text Placeholder 3"/>
          <p:cNvSpPr>
            <a:spLocks noGrp="1"/>
          </p:cNvSpPr>
          <p:nvPr>
            <p:ph type="body" sz="half" idx="2"/>
          </p:nvPr>
        </p:nvSpPr>
        <p:spPr>
          <a:xfrm>
            <a:off x="1143000" y="2834640"/>
            <a:ext cx="3931920" cy="2880360"/>
          </a:xfrm>
        </p:spPr>
        <p:txBody>
          <a:bodyPr rtlCol="0">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noProof="0"/>
              <a:t>Click to edit Master text styles</a:t>
            </a:r>
          </a:p>
        </p:txBody>
      </p:sp>
      <p:sp>
        <p:nvSpPr>
          <p:cNvPr id="5" name="Date Placeholder 4"/>
          <p:cNvSpPr>
            <a:spLocks noGrp="1"/>
          </p:cNvSpPr>
          <p:nvPr>
            <p:ph type="dt" sz="half" idx="10"/>
          </p:nvPr>
        </p:nvSpPr>
        <p:spPr/>
        <p:txBody>
          <a:bodyPr rtlCol="0"/>
          <a:lstStyle/>
          <a:p>
            <a:pPr rtl="0"/>
            <a:fld id="{D41C7DA4-3B56-4DBB-ADD1-DF8F43A5B1D9}" type="datetime1">
              <a:rPr lang="en-GB" noProof="0" smtClean="0"/>
              <a:t>17/02/2022</a:t>
            </a:fld>
            <a:endParaRPr lang="en-GB" noProof="0"/>
          </a:p>
        </p:txBody>
      </p:sp>
      <p:sp>
        <p:nvSpPr>
          <p:cNvPr id="6" name="Footer Placeholder 5"/>
          <p:cNvSpPr>
            <a:spLocks noGrp="1"/>
          </p:cNvSpPr>
          <p:nvPr>
            <p:ph type="ftr" sz="quarter" idx="11"/>
          </p:nvPr>
        </p:nvSpPr>
        <p:spPr/>
        <p:txBody>
          <a:bodyPr rtlCol="0"/>
          <a:lstStyle/>
          <a:p>
            <a:pPr rtl="0"/>
            <a:r>
              <a:rPr lang="en-GB" noProof="0"/>
              <a:t>
              </a:t>
            </a:r>
          </a:p>
        </p:txBody>
      </p:sp>
      <p:sp>
        <p:nvSpPr>
          <p:cNvPr id="7" name="Slide Number Placeholder 6"/>
          <p:cNvSpPr>
            <a:spLocks noGrp="1"/>
          </p:cNvSpPr>
          <p:nvPr>
            <p:ph type="sldNum" sz="quarter" idx="12"/>
          </p:nvPr>
        </p:nvSpPr>
        <p:spPr/>
        <p:txBody>
          <a:bodyPr rtlCol="0"/>
          <a:lstStyle/>
          <a:p>
            <a:pPr rtl="0"/>
            <a:fld id="{6D22F896-40B5-4ADD-8801-0D06FADFA095}" type="slidenum">
              <a:rPr lang="en-GB" noProof="0" smtClean="0"/>
              <a:t>‹#›</a:t>
            </a:fld>
            <a:endParaRPr lang="en-GB" noProof="0"/>
          </a:p>
        </p:txBody>
      </p:sp>
    </p:spTree>
    <p:extLst>
      <p:ext uri="{BB962C8B-B14F-4D97-AF65-F5344CB8AC3E}">
        <p14:creationId xmlns:p14="http://schemas.microsoft.com/office/powerpoint/2010/main" val="74084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pPr rtl="0"/>
            <a:r>
              <a:rPr lang="en-GB" noProof="0"/>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pPr rtl="0"/>
            <a:fld id="{0779D5CD-17F7-4E69-921A-19CE56DC1F66}" type="datetime1">
              <a:rPr lang="en-GB" noProof="0" smtClean="0"/>
              <a:t>17/02/2022</a:t>
            </a:fld>
            <a:endParaRPr lang="en-GB" noProof="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rtl="0"/>
            <a:r>
              <a:rPr lang="en-GB" noProof="0"/>
              <a:t>
              </a:t>
            </a: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rtl="0"/>
            <a:fld id="{6D22F896-40B5-4ADD-8801-0D06FADFA095}" type="slidenum">
              <a:rPr lang="en-GB" noProof="0" smtClean="0"/>
              <a:pPr/>
              <a:t>‹#›</a:t>
            </a:fld>
            <a:endParaRPr lang="en-GB" noProof="0"/>
          </a:p>
        </p:txBody>
      </p:sp>
    </p:spTree>
    <p:extLst>
      <p:ext uri="{BB962C8B-B14F-4D97-AF65-F5344CB8AC3E}">
        <p14:creationId xmlns:p14="http://schemas.microsoft.com/office/powerpoint/2010/main" val="170225885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9" r:id="rId12"/>
    <p:sldLayoutId id="2147483892" r:id="rId13"/>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1.emf"/></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38.emf"/><Relationship Id="rId7" Type="http://schemas.openxmlformats.org/officeDocument/2006/relationships/image" Target="../media/image42.emf"/><Relationship Id="rId2" Type="http://schemas.openxmlformats.org/officeDocument/2006/relationships/image" Target="../media/image37.emf"/><Relationship Id="rId1" Type="http://schemas.openxmlformats.org/officeDocument/2006/relationships/slideLayout" Target="../slideLayouts/slideLayout2.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2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emf"/><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5" Type="http://schemas.openxmlformats.org/officeDocument/2006/relationships/image" Target="../media/image2.emf"/><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em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5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 Id="rId9"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emf"/><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4.xml"/><Relationship Id="rId5" Type="http://schemas.openxmlformats.org/officeDocument/2006/relationships/image" Target="../media/image2.emf"/><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07E444-CC0C-4C83-96C9-BDD92652B9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5597" b="28594"/>
          <a:stretch/>
        </p:blipFill>
        <p:spPr>
          <a:xfrm>
            <a:off x="249101" y="250371"/>
            <a:ext cx="11693797" cy="3799114"/>
          </a:xfrm>
          <a:prstGeom prst="rect">
            <a:avLst/>
          </a:prstGeom>
        </p:spPr>
      </p:pic>
      <p:cxnSp>
        <p:nvCxnSpPr>
          <p:cNvPr id="50" name="Straight Connector 41">
            <a:extLst>
              <a:ext uri="{FF2B5EF4-FFF2-40B4-BE49-F238E27FC236}">
                <a16:creationId xmlns:a16="http://schemas.microsoft.com/office/drawing/2014/main" id="{63FED537-3AF1-4C36-9904-77B6A54D27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50E78D6-F072-48E7-8270-20EFBDD26F36}"/>
              </a:ext>
            </a:extLst>
          </p:cNvPr>
          <p:cNvSpPr>
            <a:spLocks noGrp="1"/>
          </p:cNvSpPr>
          <p:nvPr>
            <p:ph type="ctrTitle"/>
          </p:nvPr>
        </p:nvSpPr>
        <p:spPr>
          <a:xfrm>
            <a:off x="152400" y="5281749"/>
            <a:ext cx="11882120" cy="1325880"/>
          </a:xfrm>
        </p:spPr>
        <p:txBody>
          <a:bodyPr rtlCol="0">
            <a:noAutofit/>
          </a:bodyPr>
          <a:lstStyle/>
          <a:p>
            <a:pPr rtl="0"/>
            <a:br>
              <a:rPr lang="en-GB" sz="4000" cap="none" dirty="0"/>
            </a:br>
            <a:r>
              <a:rPr lang="en-GB" sz="4000" cap="none" dirty="0"/>
              <a:t>Our Commitment, our Engagement, </a:t>
            </a:r>
            <a:br>
              <a:rPr lang="en-GB" sz="4000" cap="none" dirty="0"/>
            </a:br>
            <a:r>
              <a:rPr lang="en-GB" sz="4000" cap="none" dirty="0"/>
              <a:t>Our Way </a:t>
            </a:r>
            <a:r>
              <a:rPr lang="en-GB" sz="4000" cap="none" dirty="0" err="1"/>
              <a:t>Foreward</a:t>
            </a:r>
            <a:r>
              <a:rPr lang="en-GB" sz="4000" cap="none" dirty="0"/>
              <a:t> </a:t>
            </a:r>
          </a:p>
        </p:txBody>
      </p:sp>
      <p:sp>
        <p:nvSpPr>
          <p:cNvPr id="5" name="Subtitle 4">
            <a:extLst>
              <a:ext uri="{FF2B5EF4-FFF2-40B4-BE49-F238E27FC236}">
                <a16:creationId xmlns:a16="http://schemas.microsoft.com/office/drawing/2014/main" id="{DEC17780-98B7-4173-9BDA-50934CC16874}"/>
              </a:ext>
            </a:extLst>
          </p:cNvPr>
          <p:cNvSpPr>
            <a:spLocks noGrp="1"/>
          </p:cNvSpPr>
          <p:nvPr>
            <p:ph type="subTitle" idx="1"/>
          </p:nvPr>
        </p:nvSpPr>
        <p:spPr>
          <a:xfrm>
            <a:off x="1526126" y="4460188"/>
            <a:ext cx="8767860" cy="911916"/>
          </a:xfrm>
        </p:spPr>
        <p:txBody>
          <a:bodyPr>
            <a:normAutofit fontScale="92500"/>
          </a:bodyPr>
          <a:lstStyle/>
          <a:p>
            <a:r>
              <a:rPr lang="en-GB" sz="5400" cap="none" dirty="0"/>
              <a:t>MSS Sustainability Action Plan</a:t>
            </a:r>
            <a:endParaRPr lang="en-MU" sz="4800" dirty="0"/>
          </a:p>
        </p:txBody>
      </p:sp>
    </p:spTree>
    <p:extLst>
      <p:ext uri="{BB962C8B-B14F-4D97-AF65-F5344CB8AC3E}">
        <p14:creationId xmlns:p14="http://schemas.microsoft.com/office/powerpoint/2010/main" val="83405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A9795-A8C0-4553-895E-8DCC231D1A1E}"/>
              </a:ext>
            </a:extLst>
          </p:cNvPr>
          <p:cNvSpPr>
            <a:spLocks noGrp="1"/>
          </p:cNvSpPr>
          <p:nvPr>
            <p:ph type="title"/>
          </p:nvPr>
        </p:nvSpPr>
        <p:spPr>
          <a:xfrm>
            <a:off x="698384" y="416654"/>
            <a:ext cx="9875520" cy="1356360"/>
          </a:xfrm>
        </p:spPr>
        <p:txBody>
          <a:bodyPr/>
          <a:lstStyle/>
          <a:p>
            <a:r>
              <a:rPr lang="en-US" dirty="0" err="1"/>
              <a:t>Alteo’s</a:t>
            </a:r>
            <a:r>
              <a:rPr lang="en-US" dirty="0"/>
              <a:t> CSR projects</a:t>
            </a:r>
            <a:endParaRPr lang="en-MU" dirty="0"/>
          </a:p>
        </p:txBody>
      </p:sp>
      <p:sp>
        <p:nvSpPr>
          <p:cNvPr id="3" name="Content Placeholder 2">
            <a:extLst>
              <a:ext uri="{FF2B5EF4-FFF2-40B4-BE49-F238E27FC236}">
                <a16:creationId xmlns:a16="http://schemas.microsoft.com/office/drawing/2014/main" id="{53935BE6-6ED0-4653-9C7F-1A710CA88A03}"/>
              </a:ext>
            </a:extLst>
          </p:cNvPr>
          <p:cNvSpPr>
            <a:spLocks noGrp="1"/>
          </p:cNvSpPr>
          <p:nvPr>
            <p:ph idx="1"/>
          </p:nvPr>
        </p:nvSpPr>
        <p:spPr>
          <a:xfrm>
            <a:off x="698384" y="1773014"/>
            <a:ext cx="5895363" cy="4038600"/>
          </a:xfrm>
        </p:spPr>
        <p:txBody>
          <a:bodyPr>
            <a:normAutofit lnSpcReduction="10000"/>
          </a:bodyPr>
          <a:lstStyle/>
          <a:p>
            <a:r>
              <a:rPr lang="en-US" sz="1800" b="0" i="0" u="none" strike="noStrike" baseline="0" dirty="0">
                <a:solidFill>
                  <a:schemeClr val="tx1"/>
                </a:solidFill>
              </a:rPr>
              <a:t>Contributions to both our shareholders’ foundations –</a:t>
            </a:r>
            <a:r>
              <a:rPr lang="en-US" sz="1800" b="0" i="0" u="none" strike="noStrike" baseline="0" dirty="0" err="1">
                <a:solidFill>
                  <a:schemeClr val="tx1"/>
                </a:solidFill>
              </a:rPr>
              <a:t>FondationCiel</a:t>
            </a:r>
            <a:r>
              <a:rPr lang="en-US" sz="1800" b="0" i="0" u="none" strike="noStrike" baseline="0" dirty="0">
                <a:solidFill>
                  <a:schemeClr val="tx1"/>
                </a:solidFill>
              </a:rPr>
              <a:t> Nouveau Regard (FCNR –Ciel) and </a:t>
            </a:r>
            <a:r>
              <a:rPr lang="en-US" sz="1800" b="0" i="0" u="none" strike="noStrike" baseline="0" dirty="0" err="1">
                <a:solidFill>
                  <a:schemeClr val="tx1"/>
                </a:solidFill>
              </a:rPr>
              <a:t>FondationJoseph</a:t>
            </a:r>
            <a:r>
              <a:rPr lang="en-US" sz="1800" b="0" i="0" u="none" strike="noStrike" baseline="0" dirty="0">
                <a:solidFill>
                  <a:schemeClr val="tx1"/>
                </a:solidFill>
              </a:rPr>
              <a:t> </a:t>
            </a:r>
            <a:r>
              <a:rPr lang="en-US" sz="1800" b="0" i="0" u="none" strike="noStrike" baseline="0" dirty="0" err="1">
                <a:solidFill>
                  <a:schemeClr val="tx1"/>
                </a:solidFill>
              </a:rPr>
              <a:t>Lagesse</a:t>
            </a:r>
            <a:r>
              <a:rPr lang="en-US" sz="1800" b="0" i="0" u="none" strike="noStrike" baseline="0" dirty="0">
                <a:solidFill>
                  <a:schemeClr val="tx1"/>
                </a:solidFill>
              </a:rPr>
              <a:t> (FJL -IBL) in support of their CSR activities. </a:t>
            </a:r>
          </a:p>
          <a:p>
            <a:r>
              <a:rPr lang="en-US" sz="1800" b="0" i="0" u="none" strike="noStrike" baseline="0" dirty="0">
                <a:solidFill>
                  <a:schemeClr val="tx1"/>
                </a:solidFill>
              </a:rPr>
              <a:t>This yearly participation exposes </a:t>
            </a:r>
            <a:r>
              <a:rPr lang="en-US" sz="1800" b="0" i="0" u="none" strike="noStrike" baseline="0" dirty="0" err="1">
                <a:solidFill>
                  <a:schemeClr val="tx1"/>
                </a:solidFill>
              </a:rPr>
              <a:t>Alteo’s</a:t>
            </a:r>
            <a:r>
              <a:rPr lang="en-US" sz="1800" b="0" i="0" u="none" strike="noStrike" baseline="0" dirty="0">
                <a:solidFill>
                  <a:schemeClr val="tx1"/>
                </a:solidFill>
              </a:rPr>
              <a:t> industrial cluster to national CSR projects via the two respective foundations:  </a:t>
            </a:r>
          </a:p>
          <a:p>
            <a:r>
              <a:rPr lang="en-US" sz="1800" b="0" i="0" u="none" strike="noStrike" baseline="0" dirty="0">
                <a:solidFill>
                  <a:schemeClr val="tx1"/>
                </a:solidFill>
              </a:rPr>
              <a:t></a:t>
            </a:r>
            <a:r>
              <a:rPr lang="en-US" sz="1800" b="1" i="0" u="none" strike="noStrike" baseline="0" dirty="0">
                <a:solidFill>
                  <a:schemeClr val="tx1"/>
                </a:solidFill>
              </a:rPr>
              <a:t>FCNR </a:t>
            </a:r>
            <a:r>
              <a:rPr lang="en-US" sz="1800" b="0" i="0" u="none" strike="noStrike" baseline="0" dirty="0">
                <a:solidFill>
                  <a:schemeClr val="tx1"/>
                </a:solidFill>
              </a:rPr>
              <a:t>is a strong advocate of the conservation of the environment and also several social projects focused on health,  disabilities, education and the struggle against poverty in partnership with various local NGO’s</a:t>
            </a:r>
          </a:p>
          <a:p>
            <a:r>
              <a:rPr lang="en-US" sz="1800" b="0" i="0" u="none" strike="noStrike" baseline="0" dirty="0">
                <a:solidFill>
                  <a:schemeClr val="tx1"/>
                </a:solidFill>
              </a:rPr>
              <a:t></a:t>
            </a:r>
            <a:r>
              <a:rPr lang="en-US" sz="1800" b="1" i="0" u="none" strike="noStrike" baseline="0" dirty="0">
                <a:solidFill>
                  <a:schemeClr val="tx1"/>
                </a:solidFill>
              </a:rPr>
              <a:t>FJL </a:t>
            </a:r>
            <a:r>
              <a:rPr lang="en-US" sz="1800" b="0" i="0" u="none" strike="noStrike" baseline="0" dirty="0">
                <a:solidFill>
                  <a:schemeClr val="tx1"/>
                </a:solidFill>
              </a:rPr>
              <a:t>is fully supportive of improving quality education, enhancing youth development, promoting social justice and human dignity as well as empowering communities</a:t>
            </a:r>
          </a:p>
          <a:p>
            <a:endParaRPr lang="en-MU" dirty="0">
              <a:solidFill>
                <a:schemeClr val="tx1"/>
              </a:solidFill>
            </a:endParaRPr>
          </a:p>
        </p:txBody>
      </p:sp>
      <p:pic>
        <p:nvPicPr>
          <p:cNvPr id="5" name="Picture 4">
            <a:extLst>
              <a:ext uri="{FF2B5EF4-FFF2-40B4-BE49-F238E27FC236}">
                <a16:creationId xmlns:a16="http://schemas.microsoft.com/office/drawing/2014/main" id="{3392C841-9383-4151-85F7-68C4C7328C0D}"/>
              </a:ext>
            </a:extLst>
          </p:cNvPr>
          <p:cNvPicPr>
            <a:picLocks noChangeAspect="1"/>
          </p:cNvPicPr>
          <p:nvPr/>
        </p:nvPicPr>
        <p:blipFill rotWithShape="1">
          <a:blip r:embed="rId2"/>
          <a:srcRect l="48326" t="50000" r="29528" b="34717"/>
          <a:stretch/>
        </p:blipFill>
        <p:spPr>
          <a:xfrm>
            <a:off x="6932015" y="1328469"/>
            <a:ext cx="3966770" cy="1539814"/>
          </a:xfrm>
          <a:prstGeom prst="rect">
            <a:avLst/>
          </a:prstGeom>
        </p:spPr>
      </p:pic>
      <p:pic>
        <p:nvPicPr>
          <p:cNvPr id="7" name="Picture 6">
            <a:extLst>
              <a:ext uri="{FF2B5EF4-FFF2-40B4-BE49-F238E27FC236}">
                <a16:creationId xmlns:a16="http://schemas.microsoft.com/office/drawing/2014/main" id="{3A172DA1-7E74-4465-900A-4732EF9CBB0D}"/>
              </a:ext>
            </a:extLst>
          </p:cNvPr>
          <p:cNvPicPr>
            <a:picLocks noChangeAspect="1"/>
          </p:cNvPicPr>
          <p:nvPr/>
        </p:nvPicPr>
        <p:blipFill rotWithShape="1">
          <a:blip r:embed="rId2"/>
          <a:srcRect l="10684" t="47155" r="68443" b="35738"/>
          <a:stretch/>
        </p:blipFill>
        <p:spPr>
          <a:xfrm>
            <a:off x="7201221" y="3674853"/>
            <a:ext cx="3255832" cy="1500996"/>
          </a:xfrm>
          <a:prstGeom prst="rect">
            <a:avLst/>
          </a:prstGeom>
        </p:spPr>
      </p:pic>
      <p:pic>
        <p:nvPicPr>
          <p:cNvPr id="6" name="Picture 5">
            <a:extLst>
              <a:ext uri="{FF2B5EF4-FFF2-40B4-BE49-F238E27FC236}">
                <a16:creationId xmlns:a16="http://schemas.microsoft.com/office/drawing/2014/main" id="{5412617C-1BB8-4C70-B8CA-2B040FB0C5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10332" y="418214"/>
            <a:ext cx="1034099" cy="712325"/>
          </a:xfrm>
          <a:prstGeom prst="rect">
            <a:avLst/>
          </a:prstGeom>
        </p:spPr>
      </p:pic>
    </p:spTree>
    <p:extLst>
      <p:ext uri="{BB962C8B-B14F-4D97-AF65-F5344CB8AC3E}">
        <p14:creationId xmlns:p14="http://schemas.microsoft.com/office/powerpoint/2010/main" val="3571440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706E7-4C47-4FEE-8792-3385D5A22D03}"/>
              </a:ext>
            </a:extLst>
          </p:cNvPr>
          <p:cNvSpPr>
            <a:spLocks noGrp="1"/>
          </p:cNvSpPr>
          <p:nvPr>
            <p:ph type="title"/>
          </p:nvPr>
        </p:nvSpPr>
        <p:spPr>
          <a:xfrm>
            <a:off x="539354" y="374708"/>
            <a:ext cx="9875520" cy="1356360"/>
          </a:xfrm>
        </p:spPr>
        <p:txBody>
          <a:bodyPr/>
          <a:lstStyle/>
          <a:p>
            <a:r>
              <a:rPr lang="en-US" dirty="0" err="1"/>
              <a:t>Alteo’s</a:t>
            </a:r>
            <a:r>
              <a:rPr lang="en-US" dirty="0"/>
              <a:t> CSR incentives</a:t>
            </a:r>
            <a:endParaRPr lang="en-MU" dirty="0"/>
          </a:p>
        </p:txBody>
      </p:sp>
      <p:sp>
        <p:nvSpPr>
          <p:cNvPr id="3" name="Content Placeholder 2">
            <a:extLst>
              <a:ext uri="{FF2B5EF4-FFF2-40B4-BE49-F238E27FC236}">
                <a16:creationId xmlns:a16="http://schemas.microsoft.com/office/drawing/2014/main" id="{8E797CCF-5A8D-4997-A71A-41C164C5BE26}"/>
              </a:ext>
            </a:extLst>
          </p:cNvPr>
          <p:cNvSpPr>
            <a:spLocks noGrp="1"/>
          </p:cNvSpPr>
          <p:nvPr>
            <p:ph idx="1"/>
          </p:nvPr>
        </p:nvSpPr>
        <p:spPr>
          <a:xfrm>
            <a:off x="539353" y="1533525"/>
            <a:ext cx="3749549" cy="4766645"/>
          </a:xfrm>
        </p:spPr>
        <p:txBody>
          <a:bodyPr>
            <a:normAutofit/>
          </a:bodyPr>
          <a:lstStyle/>
          <a:p>
            <a:pPr algn="l"/>
            <a:r>
              <a:rPr lang="en-US" sz="1600" i="0" u="none" strike="noStrike" baseline="0" dirty="0" err="1">
                <a:solidFill>
                  <a:schemeClr val="tx1"/>
                </a:solidFill>
              </a:rPr>
              <a:t>Alteo’s</a:t>
            </a:r>
            <a:r>
              <a:rPr lang="en-US" sz="1600" i="0" u="none" strike="noStrike" baseline="0" dirty="0">
                <a:solidFill>
                  <a:schemeClr val="tx1"/>
                </a:solidFill>
              </a:rPr>
              <a:t> operations and community engagement activities contribute directly and indirectly to 16 out of the 17 UN Sustainable Development Goals (SDGs)</a:t>
            </a:r>
            <a:r>
              <a:rPr lang="en-US" sz="1600" dirty="0">
                <a:solidFill>
                  <a:schemeClr val="tx1"/>
                </a:solidFill>
              </a:rPr>
              <a:t>.</a:t>
            </a:r>
            <a:endParaRPr lang="en-US" sz="1400" i="0" u="none" strike="noStrike" baseline="0" dirty="0">
              <a:solidFill>
                <a:srgbClr val="1A1A1A"/>
              </a:solidFill>
            </a:endParaRPr>
          </a:p>
          <a:p>
            <a:pPr marL="45720" indent="0" algn="l">
              <a:lnSpc>
                <a:spcPct val="100000"/>
              </a:lnSpc>
              <a:buNone/>
            </a:pPr>
            <a:r>
              <a:rPr lang="en-US" sz="1400" b="0" i="0" u="none" strike="noStrike" baseline="0" dirty="0" err="1">
                <a:solidFill>
                  <a:srgbClr val="1A1A1A"/>
                </a:solidFill>
              </a:rPr>
              <a:t>Alteo</a:t>
            </a:r>
            <a:r>
              <a:rPr lang="en-US" sz="1400" b="0" i="0" u="none" strike="noStrike" baseline="0" dirty="0">
                <a:solidFill>
                  <a:srgbClr val="1A1A1A"/>
                </a:solidFill>
              </a:rPr>
              <a:t> Group talks of Corporate Social Responsibility (CSR) in Mauritius and Community Engagement in Tanzania and Kenya.</a:t>
            </a:r>
          </a:p>
          <a:p>
            <a:pPr marL="45720" indent="0">
              <a:lnSpc>
                <a:spcPct val="100000"/>
              </a:lnSpc>
              <a:buNone/>
            </a:pPr>
            <a:r>
              <a:rPr lang="en-US" sz="1400" b="0" i="0" u="none" strike="noStrike" baseline="0" dirty="0">
                <a:solidFill>
                  <a:srgbClr val="1A1A1A"/>
                </a:solidFill>
              </a:rPr>
              <a:t>• Projects in Mauritius are mainly geared towards enhancing quality of life and working on social problems linked to the local development challenges.</a:t>
            </a:r>
          </a:p>
          <a:p>
            <a:pPr marL="45720" indent="0">
              <a:lnSpc>
                <a:spcPct val="100000"/>
              </a:lnSpc>
              <a:buNone/>
            </a:pPr>
            <a:r>
              <a:rPr lang="en-US" sz="1400" b="0" i="0" u="none" strike="noStrike" baseline="0" dirty="0">
                <a:solidFill>
                  <a:srgbClr val="1A1A1A"/>
                </a:solidFill>
              </a:rPr>
              <a:t>• In 2019/20, total funding allocated via </a:t>
            </a:r>
            <a:r>
              <a:rPr lang="en-US" sz="1400" b="0" i="0" u="none" strike="noStrike" baseline="0" dirty="0" err="1">
                <a:solidFill>
                  <a:srgbClr val="1A1A1A"/>
                </a:solidFill>
              </a:rPr>
              <a:t>Alteo’s</a:t>
            </a:r>
            <a:r>
              <a:rPr lang="en-US" sz="1400" b="0" i="0" u="none" strike="noStrike" baseline="0" dirty="0">
                <a:solidFill>
                  <a:srgbClr val="1A1A1A"/>
                </a:solidFill>
              </a:rPr>
              <a:t> CSR budget and Anahita Centre for Excellence amounted to Rs 5,447,236 (including amount remitted to the MRA for onward contribution to the National CSR Foundation) and Rs 5,795,036, respectively.</a:t>
            </a:r>
            <a:endParaRPr lang="en-MU" sz="2000" dirty="0"/>
          </a:p>
        </p:txBody>
      </p:sp>
      <p:sp>
        <p:nvSpPr>
          <p:cNvPr id="7" name="Content Placeholder 2">
            <a:extLst>
              <a:ext uri="{FF2B5EF4-FFF2-40B4-BE49-F238E27FC236}">
                <a16:creationId xmlns:a16="http://schemas.microsoft.com/office/drawing/2014/main" id="{E3BC47D1-68DF-44B2-8BEA-06B3394DDA2F}"/>
              </a:ext>
            </a:extLst>
          </p:cNvPr>
          <p:cNvSpPr txBox="1">
            <a:spLocks/>
          </p:cNvSpPr>
          <p:nvPr/>
        </p:nvSpPr>
        <p:spPr>
          <a:xfrm>
            <a:off x="4581528" y="4795836"/>
            <a:ext cx="6614232" cy="4352927"/>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US" sz="1400" b="1" i="0" u="none" strike="noStrike" baseline="0" dirty="0" err="1">
                <a:solidFill>
                  <a:srgbClr val="1A1A1A"/>
                </a:solidFill>
              </a:rPr>
              <a:t>Programmes</a:t>
            </a:r>
            <a:r>
              <a:rPr lang="en-US" sz="1400" b="1" dirty="0">
                <a:solidFill>
                  <a:srgbClr val="1A1A1A"/>
                </a:solidFill>
              </a:rPr>
              <a:t> </a:t>
            </a:r>
            <a:endParaRPr lang="en-MU" sz="1400" b="1" dirty="0"/>
          </a:p>
          <a:p>
            <a:pPr marL="45720" indent="0" algn="l">
              <a:buNone/>
            </a:pPr>
            <a:r>
              <a:rPr lang="en-US" sz="1400" b="0" i="0" u="none" strike="noStrike" baseline="0" dirty="0">
                <a:solidFill>
                  <a:srgbClr val="1A1A1A"/>
                </a:solidFill>
              </a:rPr>
              <a:t>• The Skills Hub </a:t>
            </a:r>
            <a:r>
              <a:rPr lang="en-US" sz="1400" b="0" i="0" u="none" strike="noStrike" baseline="0" dirty="0" err="1">
                <a:solidFill>
                  <a:srgbClr val="1A1A1A"/>
                </a:solidFill>
              </a:rPr>
              <a:t>Programme</a:t>
            </a:r>
            <a:r>
              <a:rPr lang="en-US" sz="1400" b="0" i="0" u="none" strike="noStrike" baseline="0" dirty="0">
                <a:solidFill>
                  <a:srgbClr val="1A1A1A"/>
                </a:solidFill>
              </a:rPr>
              <a:t>, one of the flagship initiatives of </a:t>
            </a:r>
            <a:r>
              <a:rPr lang="en-US" sz="1400" b="0" i="0" u="none" strike="noStrike" baseline="0" dirty="0" err="1">
                <a:solidFill>
                  <a:srgbClr val="1A1A1A"/>
                </a:solidFill>
              </a:rPr>
              <a:t>Alteo</a:t>
            </a:r>
            <a:r>
              <a:rPr lang="en-US" sz="1400" b="0" i="0" u="none" strike="noStrike" baseline="0" dirty="0">
                <a:solidFill>
                  <a:srgbClr val="1A1A1A"/>
                </a:solidFill>
              </a:rPr>
              <a:t>, was not held due to the national lockdown.</a:t>
            </a:r>
          </a:p>
          <a:p>
            <a:pPr marL="45720" indent="0" algn="l">
              <a:buNone/>
            </a:pPr>
            <a:r>
              <a:rPr lang="en-US" sz="1400" b="0" i="0" u="none" strike="noStrike" baseline="0" dirty="0">
                <a:solidFill>
                  <a:srgbClr val="1A1A1A"/>
                </a:solidFill>
              </a:rPr>
              <a:t>• The Group contributed to the funding of </a:t>
            </a:r>
            <a:r>
              <a:rPr lang="en-US" sz="1400" b="0" i="0" u="none" strike="noStrike" baseline="0" dirty="0" err="1">
                <a:solidFill>
                  <a:srgbClr val="1A1A1A"/>
                </a:solidFill>
              </a:rPr>
              <a:t>Fondation</a:t>
            </a:r>
            <a:r>
              <a:rPr lang="en-US" sz="1400" b="0" i="0" u="none" strike="noStrike" baseline="0" dirty="0">
                <a:solidFill>
                  <a:srgbClr val="1A1A1A"/>
                </a:solidFill>
              </a:rPr>
              <a:t> Ciel Nouveau Regard and </a:t>
            </a:r>
            <a:r>
              <a:rPr lang="en-US" sz="1400" b="0" i="0" u="none" strike="noStrike" baseline="0" dirty="0" err="1">
                <a:solidFill>
                  <a:srgbClr val="1A1A1A"/>
                </a:solidFill>
              </a:rPr>
              <a:t>Fondation</a:t>
            </a:r>
            <a:r>
              <a:rPr lang="en-US" sz="1400" b="0" i="0" u="none" strike="noStrike" baseline="0" dirty="0">
                <a:solidFill>
                  <a:srgbClr val="1A1A1A"/>
                </a:solidFill>
              </a:rPr>
              <a:t> Joseph </a:t>
            </a:r>
            <a:r>
              <a:rPr lang="en-US" sz="1400" b="0" i="0" u="none" strike="noStrike" baseline="0" dirty="0" err="1">
                <a:solidFill>
                  <a:srgbClr val="1A1A1A"/>
                </a:solidFill>
              </a:rPr>
              <a:t>Lagesse</a:t>
            </a:r>
            <a:r>
              <a:rPr lang="en-US" sz="1400" b="0" i="0" u="none" strike="noStrike" baseline="0" dirty="0">
                <a:solidFill>
                  <a:srgbClr val="1A1A1A"/>
                </a:solidFill>
              </a:rPr>
              <a:t>, which are Ciel’s and IBL’s respective Special Purpose Vehicles tasked with implementing social projects.</a:t>
            </a:r>
            <a:endParaRPr lang="en-US" sz="700" b="1" i="0" u="none" strike="noStrike" baseline="0" dirty="0">
              <a:solidFill>
                <a:srgbClr val="002500"/>
              </a:solidFill>
            </a:endParaRPr>
          </a:p>
        </p:txBody>
      </p:sp>
      <p:sp>
        <p:nvSpPr>
          <p:cNvPr id="8" name="Content Placeholder 2">
            <a:extLst>
              <a:ext uri="{FF2B5EF4-FFF2-40B4-BE49-F238E27FC236}">
                <a16:creationId xmlns:a16="http://schemas.microsoft.com/office/drawing/2014/main" id="{2E5A41ED-BEAC-44A4-895D-E6999BD6D21C}"/>
              </a:ext>
            </a:extLst>
          </p:cNvPr>
          <p:cNvSpPr txBox="1">
            <a:spLocks/>
          </p:cNvSpPr>
          <p:nvPr/>
        </p:nvSpPr>
        <p:spPr>
          <a:xfrm>
            <a:off x="4581528" y="1533525"/>
            <a:ext cx="6200772" cy="4352927"/>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l">
              <a:buNone/>
            </a:pPr>
            <a:r>
              <a:rPr lang="en-US" sz="1400" b="1" i="0" u="none" strike="noStrike" baseline="0" dirty="0">
                <a:solidFill>
                  <a:srgbClr val="002500"/>
                </a:solidFill>
              </a:rPr>
              <a:t>Key activities</a:t>
            </a:r>
          </a:p>
          <a:p>
            <a:pPr marL="45720" indent="0" algn="l">
              <a:buNone/>
            </a:pPr>
            <a:r>
              <a:rPr lang="en-US" sz="1400" b="1" i="0" u="none" strike="noStrike" baseline="0" dirty="0">
                <a:solidFill>
                  <a:srgbClr val="000000"/>
                </a:solidFill>
              </a:rPr>
              <a:t>COVID-19 support</a:t>
            </a:r>
          </a:p>
          <a:p>
            <a:pPr marL="45720" indent="0" algn="l">
              <a:buNone/>
            </a:pPr>
            <a:r>
              <a:rPr lang="en-US" sz="1400" b="0" i="0" u="none" strike="noStrike" baseline="0" dirty="0">
                <a:solidFill>
                  <a:srgbClr val="1A1A1A"/>
                </a:solidFill>
              </a:rPr>
              <a:t>• </a:t>
            </a:r>
            <a:r>
              <a:rPr lang="en-US" sz="2400" b="0" i="0" u="none" strike="noStrike" baseline="0" dirty="0">
                <a:solidFill>
                  <a:srgbClr val="1A1A1A"/>
                </a:solidFill>
              </a:rPr>
              <a:t>160 </a:t>
            </a:r>
            <a:r>
              <a:rPr lang="en-US" sz="1400" b="0" i="0" u="none" strike="noStrike" baseline="0" dirty="0">
                <a:solidFill>
                  <a:srgbClr val="1A1A1A"/>
                </a:solidFill>
              </a:rPr>
              <a:t>families in the eastern region were provided with food packs from April to June 2020, in collaboration with Rotaract of </a:t>
            </a:r>
            <a:r>
              <a:rPr lang="en-US" sz="1400" b="0" i="0" u="none" strike="noStrike" baseline="0" dirty="0" err="1">
                <a:solidFill>
                  <a:srgbClr val="1A1A1A"/>
                </a:solidFill>
              </a:rPr>
              <a:t>Flacq</a:t>
            </a:r>
            <a:r>
              <a:rPr lang="en-US" sz="1400" b="0" i="0" u="none" strike="noStrike" baseline="0" dirty="0">
                <a:solidFill>
                  <a:srgbClr val="1A1A1A"/>
                </a:solidFill>
              </a:rPr>
              <a:t> and the local authorities.</a:t>
            </a:r>
          </a:p>
          <a:p>
            <a:pPr marL="45720" indent="0" algn="l">
              <a:buNone/>
            </a:pPr>
            <a:r>
              <a:rPr lang="en-US" sz="1400" b="0" i="0" u="none" strike="noStrike" baseline="0" dirty="0">
                <a:solidFill>
                  <a:srgbClr val="1A1A1A"/>
                </a:solidFill>
              </a:rPr>
              <a:t>• </a:t>
            </a:r>
            <a:r>
              <a:rPr lang="en-US" sz="1400" b="0" i="0" u="none" strike="noStrike" baseline="0" dirty="0" err="1">
                <a:solidFill>
                  <a:srgbClr val="1A1A1A"/>
                </a:solidFill>
              </a:rPr>
              <a:t>Alteo</a:t>
            </a:r>
            <a:r>
              <a:rPr lang="en-US" sz="1400" b="0" i="0" u="none" strike="noStrike" baseline="0" dirty="0">
                <a:solidFill>
                  <a:srgbClr val="1A1A1A"/>
                </a:solidFill>
              </a:rPr>
              <a:t> contributed more than Rs. </a:t>
            </a:r>
            <a:r>
              <a:rPr lang="en-US" sz="1400" dirty="0">
                <a:solidFill>
                  <a:srgbClr val="1A1A1A"/>
                </a:solidFill>
              </a:rPr>
              <a:t>4,102 M </a:t>
            </a:r>
            <a:r>
              <a:rPr lang="en-US" sz="1400" b="0" i="0" u="none" strike="noStrike" baseline="0" dirty="0">
                <a:solidFill>
                  <a:srgbClr val="1A1A1A"/>
                </a:solidFill>
              </a:rPr>
              <a:t>to the National COVID-19 Solidarity Fund.</a:t>
            </a:r>
          </a:p>
          <a:p>
            <a:pPr marL="45720" indent="0" algn="l">
              <a:buNone/>
            </a:pPr>
            <a:r>
              <a:rPr lang="en-US" sz="1400" b="0" i="0" u="none" strike="noStrike" baseline="0" dirty="0">
                <a:solidFill>
                  <a:srgbClr val="1A1A1A"/>
                </a:solidFill>
              </a:rPr>
              <a:t>• An internal solidarity fund was also set up at </a:t>
            </a:r>
            <a:r>
              <a:rPr lang="en-US" sz="1400" b="0" i="0" u="none" strike="noStrike" baseline="0" dirty="0" err="1">
                <a:solidFill>
                  <a:srgbClr val="1A1A1A"/>
                </a:solidFill>
              </a:rPr>
              <a:t>Alteo</a:t>
            </a:r>
            <a:r>
              <a:rPr lang="en-US" sz="1400" b="0" i="0" u="none" strike="noStrike" baseline="0" dirty="0">
                <a:solidFill>
                  <a:srgbClr val="1A1A1A"/>
                </a:solidFill>
              </a:rPr>
              <a:t> from voluntary salary deductions from employees, management, and board directors, and a total of Rs. 5,700</a:t>
            </a:r>
            <a:r>
              <a:rPr lang="en-US" sz="1400" dirty="0">
                <a:solidFill>
                  <a:srgbClr val="1A1A1A"/>
                </a:solidFill>
              </a:rPr>
              <a:t> M</a:t>
            </a:r>
            <a:r>
              <a:rPr lang="en-US" sz="1400" b="0" i="0" u="none" strike="noStrike" baseline="0" dirty="0">
                <a:solidFill>
                  <a:srgbClr val="1A1A1A"/>
                </a:solidFill>
              </a:rPr>
              <a:t> was raised. The use of the funds will come in support to people whose financial income have been negatively impacted by the pandemic and to set up socioeconomic</a:t>
            </a:r>
          </a:p>
        </p:txBody>
      </p:sp>
      <p:pic>
        <p:nvPicPr>
          <p:cNvPr id="6" name="Picture 5">
            <a:extLst>
              <a:ext uri="{FF2B5EF4-FFF2-40B4-BE49-F238E27FC236}">
                <a16:creationId xmlns:a16="http://schemas.microsoft.com/office/drawing/2014/main" id="{F8480A94-2F06-45E2-9228-DA0D77B291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10332" y="437264"/>
            <a:ext cx="1034099" cy="712325"/>
          </a:xfrm>
          <a:prstGeom prst="rect">
            <a:avLst/>
          </a:prstGeom>
        </p:spPr>
      </p:pic>
    </p:spTree>
    <p:extLst>
      <p:ext uri="{BB962C8B-B14F-4D97-AF65-F5344CB8AC3E}">
        <p14:creationId xmlns:p14="http://schemas.microsoft.com/office/powerpoint/2010/main" val="3641136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4B0DC-B5DC-4876-B06C-3141DD88F88C}"/>
              </a:ext>
            </a:extLst>
          </p:cNvPr>
          <p:cNvSpPr>
            <a:spLocks noGrp="1"/>
          </p:cNvSpPr>
          <p:nvPr>
            <p:ph type="title"/>
          </p:nvPr>
        </p:nvSpPr>
        <p:spPr/>
        <p:txBody>
          <a:bodyPr/>
          <a:lstStyle/>
          <a:p>
            <a:r>
              <a:rPr lang="en-US" dirty="0"/>
              <a:t>Focus on Human Capital</a:t>
            </a:r>
            <a:endParaRPr lang="en-MU" dirty="0"/>
          </a:p>
        </p:txBody>
      </p:sp>
      <p:sp>
        <p:nvSpPr>
          <p:cNvPr id="3" name="Content Placeholder 2">
            <a:extLst>
              <a:ext uri="{FF2B5EF4-FFF2-40B4-BE49-F238E27FC236}">
                <a16:creationId xmlns:a16="http://schemas.microsoft.com/office/drawing/2014/main" id="{9E141A15-107F-427C-8FB8-0A78DA6CFB83}"/>
              </a:ext>
            </a:extLst>
          </p:cNvPr>
          <p:cNvSpPr>
            <a:spLocks noGrp="1"/>
          </p:cNvSpPr>
          <p:nvPr>
            <p:ph idx="1"/>
          </p:nvPr>
        </p:nvSpPr>
        <p:spPr>
          <a:xfrm>
            <a:off x="1143001" y="2057400"/>
            <a:ext cx="5559804" cy="4038600"/>
          </a:xfrm>
        </p:spPr>
        <p:txBody>
          <a:bodyPr>
            <a:normAutofit lnSpcReduction="10000"/>
          </a:bodyPr>
          <a:lstStyle/>
          <a:p>
            <a:r>
              <a:rPr lang="en-US" sz="1800" b="0" i="0" u="none" strike="noStrike" baseline="0">
                <a:solidFill>
                  <a:schemeClr val="tx1"/>
                </a:solidFill>
                <a:latin typeface="Calibri" panose="020F0502020204030204" pitchFamily="34" charset="0"/>
              </a:rPr>
              <a:t>Continuous emphasis on Safety and health across all activities to have a zero-accident environment</a:t>
            </a:r>
          </a:p>
          <a:p>
            <a:r>
              <a:rPr lang="en-US" sz="1800" b="0" i="0" u="none" strike="noStrike" baseline="0">
                <a:solidFill>
                  <a:schemeClr val="tx1"/>
                </a:solidFill>
                <a:latin typeface="Calibri" panose="020F0502020204030204" pitchFamily="34" charset="0"/>
              </a:rPr>
              <a:t>Focus on training and development</a:t>
            </a:r>
          </a:p>
          <a:p>
            <a:r>
              <a:rPr lang="en-US" sz="1800" b="0" i="0" u="none" strike="noStrike" baseline="0">
                <a:solidFill>
                  <a:schemeClr val="tx1"/>
                </a:solidFill>
                <a:latin typeface="Calibri" panose="020F0502020204030204" pitchFamily="34" charset="0"/>
              </a:rPr>
              <a:t>Addressing the shift pattern for preserving health of workers onsite</a:t>
            </a:r>
            <a:endParaRPr lang="en-MU" sz="1800" b="0" i="0" u="none" strike="noStrike" baseline="0">
              <a:solidFill>
                <a:schemeClr val="tx1"/>
              </a:solidFill>
              <a:latin typeface="Calibri" panose="020F0502020204030204" pitchFamily="34" charset="0"/>
            </a:endParaRPr>
          </a:p>
          <a:p>
            <a:r>
              <a:rPr lang="en-US" sz="1800" b="0" i="0" u="none" strike="noStrike" baseline="0">
                <a:solidFill>
                  <a:schemeClr val="tx1"/>
                </a:solidFill>
                <a:latin typeface="Calibri" panose="020F0502020204030204" pitchFamily="34" charset="0"/>
              </a:rPr>
              <a:t>Strong commitment towards the community</a:t>
            </a:r>
          </a:p>
          <a:p>
            <a:pPr lvl="1"/>
            <a:r>
              <a:rPr lang="en-US" sz="1600" b="0" i="0" u="none" strike="noStrike" baseline="0">
                <a:solidFill>
                  <a:schemeClr val="tx1"/>
                </a:solidFill>
                <a:latin typeface="Calibri" panose="020F0502020204030204" pitchFamily="34" charset="0"/>
              </a:rPr>
              <a:t>Dedicated annual budget</a:t>
            </a:r>
          </a:p>
          <a:p>
            <a:pPr lvl="1"/>
            <a:r>
              <a:rPr lang="en-US" sz="1600" b="0" i="0" u="none" strike="noStrike" baseline="0">
                <a:solidFill>
                  <a:schemeClr val="tx1"/>
                </a:solidFill>
                <a:latin typeface="Calibri" panose="020F0502020204030204" pitchFamily="34" charset="0"/>
              </a:rPr>
              <a:t>Committee in place for managing CSR projects </a:t>
            </a:r>
          </a:p>
          <a:p>
            <a:r>
              <a:rPr lang="en-US" sz="1800" b="0" i="0" u="none" strike="noStrike" baseline="0">
                <a:solidFill>
                  <a:schemeClr val="tx1"/>
                </a:solidFill>
                <a:latin typeface="Calibri" panose="020F0502020204030204" pitchFamily="34" charset="0"/>
              </a:rPr>
              <a:t>Main pillars of intervention: education with a focus for disabled children, environmental conservation and protection and community empowerment</a:t>
            </a:r>
          </a:p>
          <a:p>
            <a:r>
              <a:rPr lang="en-US" sz="1800" b="0" i="0" u="none" strike="noStrike" baseline="0">
                <a:solidFill>
                  <a:schemeClr val="tx1"/>
                </a:solidFill>
                <a:latin typeface="Calibri" panose="020F0502020204030204" pitchFamily="34" charset="0"/>
              </a:rPr>
              <a:t>Work in progress for addressing gender balance within the Industry </a:t>
            </a:r>
          </a:p>
          <a:p>
            <a:endParaRPr lang="en-MU" dirty="0">
              <a:solidFill>
                <a:schemeClr val="tx1"/>
              </a:solidFill>
            </a:endParaRPr>
          </a:p>
        </p:txBody>
      </p:sp>
      <p:pic>
        <p:nvPicPr>
          <p:cNvPr id="5" name="Picture 4">
            <a:extLst>
              <a:ext uri="{FF2B5EF4-FFF2-40B4-BE49-F238E27FC236}">
                <a16:creationId xmlns:a16="http://schemas.microsoft.com/office/drawing/2014/main" id="{2AAB3BB3-A5E3-45AF-AB1B-5DDC79A1719F}"/>
              </a:ext>
            </a:extLst>
          </p:cNvPr>
          <p:cNvPicPr>
            <a:picLocks noChangeAspect="1"/>
          </p:cNvPicPr>
          <p:nvPr/>
        </p:nvPicPr>
        <p:blipFill rotWithShape="1">
          <a:blip r:embed="rId2"/>
          <a:srcRect l="49375" t="38431" r="30391" b="37820"/>
          <a:stretch/>
        </p:blipFill>
        <p:spPr>
          <a:xfrm>
            <a:off x="9272080" y="1733072"/>
            <a:ext cx="2466975" cy="1628776"/>
          </a:xfrm>
          <a:prstGeom prst="rect">
            <a:avLst/>
          </a:prstGeom>
        </p:spPr>
      </p:pic>
      <p:pic>
        <p:nvPicPr>
          <p:cNvPr id="7" name="Picture 6">
            <a:extLst>
              <a:ext uri="{FF2B5EF4-FFF2-40B4-BE49-F238E27FC236}">
                <a16:creationId xmlns:a16="http://schemas.microsoft.com/office/drawing/2014/main" id="{A026BD88-13AA-47F1-A9B5-6A8C97112F72}"/>
              </a:ext>
            </a:extLst>
          </p:cNvPr>
          <p:cNvPicPr>
            <a:picLocks noChangeAspect="1"/>
          </p:cNvPicPr>
          <p:nvPr/>
        </p:nvPicPr>
        <p:blipFill rotWithShape="1">
          <a:blip r:embed="rId2"/>
          <a:srcRect l="29531" t="36528" r="51563" b="39722"/>
          <a:stretch/>
        </p:blipFill>
        <p:spPr>
          <a:xfrm>
            <a:off x="7200900" y="3496153"/>
            <a:ext cx="2305050" cy="1628777"/>
          </a:xfrm>
          <a:prstGeom prst="rect">
            <a:avLst/>
          </a:prstGeom>
        </p:spPr>
      </p:pic>
      <p:pic>
        <p:nvPicPr>
          <p:cNvPr id="9" name="Picture 8">
            <a:extLst>
              <a:ext uri="{FF2B5EF4-FFF2-40B4-BE49-F238E27FC236}">
                <a16:creationId xmlns:a16="http://schemas.microsoft.com/office/drawing/2014/main" id="{56D58802-6590-4830-B137-8087153E308F}"/>
              </a:ext>
            </a:extLst>
          </p:cNvPr>
          <p:cNvPicPr>
            <a:picLocks noChangeAspect="1"/>
          </p:cNvPicPr>
          <p:nvPr/>
        </p:nvPicPr>
        <p:blipFill rotWithShape="1">
          <a:blip r:embed="rId2"/>
          <a:srcRect l="9375" t="36528" r="72812" b="39722"/>
          <a:stretch/>
        </p:blipFill>
        <p:spPr>
          <a:xfrm>
            <a:off x="7200900" y="1661636"/>
            <a:ext cx="2171700" cy="1628776"/>
          </a:xfrm>
          <a:prstGeom prst="rect">
            <a:avLst/>
          </a:prstGeom>
        </p:spPr>
      </p:pic>
      <p:pic>
        <p:nvPicPr>
          <p:cNvPr id="11" name="Picture 10">
            <a:extLst>
              <a:ext uri="{FF2B5EF4-FFF2-40B4-BE49-F238E27FC236}">
                <a16:creationId xmlns:a16="http://schemas.microsoft.com/office/drawing/2014/main" id="{1C816875-CA86-4DEF-9423-D4BC8F089F7F}"/>
              </a:ext>
            </a:extLst>
          </p:cNvPr>
          <p:cNvPicPr>
            <a:picLocks noChangeAspect="1"/>
          </p:cNvPicPr>
          <p:nvPr/>
        </p:nvPicPr>
        <p:blipFill>
          <a:blip r:embed="rId3"/>
          <a:stretch>
            <a:fillRect/>
          </a:stretch>
        </p:blipFill>
        <p:spPr>
          <a:xfrm>
            <a:off x="9616924" y="4076700"/>
            <a:ext cx="1777285" cy="1186774"/>
          </a:xfrm>
          <a:prstGeom prst="rect">
            <a:avLst/>
          </a:prstGeom>
        </p:spPr>
      </p:pic>
      <p:pic>
        <p:nvPicPr>
          <p:cNvPr id="8" name="Picture 7">
            <a:extLst>
              <a:ext uri="{FF2B5EF4-FFF2-40B4-BE49-F238E27FC236}">
                <a16:creationId xmlns:a16="http://schemas.microsoft.com/office/drawing/2014/main" id="{C22EDABF-2083-4012-9710-3AE97363B2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10332" y="418214"/>
            <a:ext cx="1034099" cy="712325"/>
          </a:xfrm>
          <a:prstGeom prst="rect">
            <a:avLst/>
          </a:prstGeom>
        </p:spPr>
      </p:pic>
    </p:spTree>
    <p:extLst>
      <p:ext uri="{BB962C8B-B14F-4D97-AF65-F5344CB8AC3E}">
        <p14:creationId xmlns:p14="http://schemas.microsoft.com/office/powerpoint/2010/main" val="3502941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51CA7-7F35-4918-9148-BA278DDE788E}"/>
              </a:ext>
            </a:extLst>
          </p:cNvPr>
          <p:cNvSpPr>
            <a:spLocks noGrp="1"/>
          </p:cNvSpPr>
          <p:nvPr>
            <p:ph type="title"/>
          </p:nvPr>
        </p:nvSpPr>
        <p:spPr>
          <a:xfrm>
            <a:off x="1143000" y="290818"/>
            <a:ext cx="9875520" cy="699083"/>
          </a:xfrm>
        </p:spPr>
        <p:txBody>
          <a:bodyPr>
            <a:normAutofit/>
          </a:bodyPr>
          <a:lstStyle/>
          <a:p>
            <a:r>
              <a:rPr lang="en-US" sz="3200" dirty="0"/>
              <a:t>Other CSR projects involve…</a:t>
            </a:r>
            <a:endParaRPr lang="en-MU" sz="3200" dirty="0"/>
          </a:p>
        </p:txBody>
      </p:sp>
      <p:sp>
        <p:nvSpPr>
          <p:cNvPr id="3" name="Content Placeholder 2">
            <a:extLst>
              <a:ext uri="{FF2B5EF4-FFF2-40B4-BE49-F238E27FC236}">
                <a16:creationId xmlns:a16="http://schemas.microsoft.com/office/drawing/2014/main" id="{E8F09C21-1D4B-4F6A-9103-78E524446906}"/>
              </a:ext>
            </a:extLst>
          </p:cNvPr>
          <p:cNvSpPr>
            <a:spLocks noGrp="1"/>
          </p:cNvSpPr>
          <p:nvPr>
            <p:ph idx="1"/>
          </p:nvPr>
        </p:nvSpPr>
        <p:spPr>
          <a:xfrm>
            <a:off x="421071" y="1199626"/>
            <a:ext cx="3858934" cy="5030598"/>
          </a:xfrm>
        </p:spPr>
        <p:txBody>
          <a:bodyPr>
            <a:normAutofit fontScale="92500" lnSpcReduction="10000"/>
          </a:bodyPr>
          <a:lstStyle/>
          <a:p>
            <a:r>
              <a:rPr lang="en-US" sz="1800" b="0" i="0" u="none" strike="noStrike" baseline="0" dirty="0">
                <a:solidFill>
                  <a:schemeClr val="tx1"/>
                </a:solidFill>
                <a:latin typeface="Calibri" panose="020F0502020204030204" pitchFamily="34" charset="0"/>
              </a:rPr>
              <a:t>Contributions have also been made in terms of gift packs during the Christmas period to 115 children associated to the two regional schools; the company supports namely APEIM and EWAD. Both these institutions  provide shelter and support to handicapped children. (~Rs300,000)</a:t>
            </a:r>
          </a:p>
          <a:p>
            <a:r>
              <a:rPr lang="en-US" sz="1800" dirty="0">
                <a:solidFill>
                  <a:schemeClr val="tx1"/>
                </a:solidFill>
                <a:latin typeface="Calibri" panose="020F0502020204030204" pitchFamily="34" charset="0"/>
              </a:rPr>
              <a:t>T</a:t>
            </a:r>
            <a:r>
              <a:rPr lang="en-US" sz="1800" b="0" i="0" u="none" strike="noStrike" baseline="0" dirty="0">
                <a:solidFill>
                  <a:schemeClr val="tx1"/>
                </a:solidFill>
                <a:latin typeface="Calibri" panose="020F0502020204030204" pitchFamily="34" charset="0"/>
              </a:rPr>
              <a:t>he CSR committee, leans on employees </a:t>
            </a:r>
            <a:r>
              <a:rPr lang="en-US" sz="1800" b="0" i="1" u="none" strike="noStrike" baseline="0" dirty="0">
                <a:solidFill>
                  <a:schemeClr val="tx1"/>
                </a:solidFill>
                <a:latin typeface="Calibri" panose="020F0502020204030204" pitchFamily="34" charset="0"/>
              </a:rPr>
              <a:t>volunteering </a:t>
            </a:r>
            <a:r>
              <a:rPr lang="en-US" sz="1800" b="0" i="0" u="none" strike="noStrike" baseline="0" dirty="0">
                <a:solidFill>
                  <a:schemeClr val="tx1"/>
                </a:solidFill>
                <a:latin typeface="Calibri" panose="020F0502020204030204" pitchFamily="34" charset="0"/>
              </a:rPr>
              <a:t>to prepare give away packs for 154 impoverished people in the </a:t>
            </a:r>
            <a:r>
              <a:rPr lang="en-US" sz="1800" b="0" i="0" u="none" strike="noStrike" baseline="0" dirty="0" err="1">
                <a:solidFill>
                  <a:schemeClr val="tx1"/>
                </a:solidFill>
                <a:latin typeface="Calibri" panose="020F0502020204030204" pitchFamily="34" charset="0"/>
              </a:rPr>
              <a:t>neighbouring</a:t>
            </a:r>
            <a:r>
              <a:rPr lang="en-US" sz="1800" b="0" i="0" u="none" strike="noStrike" baseline="0" dirty="0">
                <a:solidFill>
                  <a:schemeClr val="tx1"/>
                </a:solidFill>
                <a:latin typeface="Calibri" panose="020F0502020204030204" pitchFamily="34" charset="0"/>
              </a:rPr>
              <a:t> communities following a successful first attempt/</a:t>
            </a:r>
          </a:p>
          <a:p>
            <a:r>
              <a:rPr lang="en-US" sz="1800" b="0" i="0" u="none" strike="noStrike" baseline="0" dirty="0">
                <a:solidFill>
                  <a:schemeClr val="tx1"/>
                </a:solidFill>
                <a:latin typeface="Calibri" panose="020F0502020204030204" pitchFamily="34" charset="0"/>
              </a:rPr>
              <a:t>An employee competition was run and the winner has received funds to direct towards a CSR project of her choice in the </a:t>
            </a:r>
            <a:r>
              <a:rPr lang="en-US" sz="1800" b="0" i="0" u="none" strike="noStrike" baseline="0" dirty="0" err="1">
                <a:solidFill>
                  <a:schemeClr val="tx1"/>
                </a:solidFill>
                <a:latin typeface="Calibri" panose="020F0502020204030204" pitchFamily="34" charset="0"/>
              </a:rPr>
              <a:t>neighbouring</a:t>
            </a:r>
            <a:r>
              <a:rPr lang="en-US" sz="1800" b="0" i="0" u="none" strike="noStrike" baseline="0" dirty="0">
                <a:solidFill>
                  <a:schemeClr val="tx1"/>
                </a:solidFill>
                <a:latin typeface="Calibri" panose="020F0502020204030204" pitchFamily="34" charset="0"/>
              </a:rPr>
              <a:t> villages. The funds will be spent on educational material for 30 vulnerable children.</a:t>
            </a:r>
          </a:p>
          <a:p>
            <a:endParaRPr lang="en-US" sz="1800" b="0" i="0" u="none" strike="noStrike" baseline="0" dirty="0">
              <a:solidFill>
                <a:schemeClr val="tx1"/>
              </a:solidFill>
              <a:latin typeface="Calibri" panose="020F0502020204030204" pitchFamily="34" charset="0"/>
            </a:endParaRPr>
          </a:p>
        </p:txBody>
      </p:sp>
      <p:pic>
        <p:nvPicPr>
          <p:cNvPr id="4" name="Picture 3">
            <a:extLst>
              <a:ext uri="{FF2B5EF4-FFF2-40B4-BE49-F238E27FC236}">
                <a16:creationId xmlns:a16="http://schemas.microsoft.com/office/drawing/2014/main" id="{5BF7F1A7-F72E-406F-AEF5-5D384FF0EC0E}"/>
              </a:ext>
            </a:extLst>
          </p:cNvPr>
          <p:cNvPicPr>
            <a:picLocks noChangeAspect="1"/>
          </p:cNvPicPr>
          <p:nvPr/>
        </p:nvPicPr>
        <p:blipFill>
          <a:blip r:embed="rId2"/>
          <a:stretch>
            <a:fillRect/>
          </a:stretch>
        </p:blipFill>
        <p:spPr>
          <a:xfrm>
            <a:off x="6080760" y="806116"/>
            <a:ext cx="5473588" cy="3095363"/>
          </a:xfrm>
          <a:prstGeom prst="rect">
            <a:avLst/>
          </a:prstGeom>
        </p:spPr>
      </p:pic>
      <p:pic>
        <p:nvPicPr>
          <p:cNvPr id="6" name="Picture 5">
            <a:extLst>
              <a:ext uri="{FF2B5EF4-FFF2-40B4-BE49-F238E27FC236}">
                <a16:creationId xmlns:a16="http://schemas.microsoft.com/office/drawing/2014/main" id="{3265893E-BB66-4B8D-A7B7-069CE8A75803}"/>
              </a:ext>
            </a:extLst>
          </p:cNvPr>
          <p:cNvPicPr>
            <a:picLocks noChangeAspect="1"/>
          </p:cNvPicPr>
          <p:nvPr/>
        </p:nvPicPr>
        <p:blipFill>
          <a:blip r:embed="rId3"/>
          <a:stretch>
            <a:fillRect/>
          </a:stretch>
        </p:blipFill>
        <p:spPr>
          <a:xfrm>
            <a:off x="4439865" y="3052403"/>
            <a:ext cx="2524259" cy="1692613"/>
          </a:xfrm>
          <a:prstGeom prst="rect">
            <a:avLst/>
          </a:prstGeom>
        </p:spPr>
      </p:pic>
      <p:pic>
        <p:nvPicPr>
          <p:cNvPr id="8" name="Picture 7">
            <a:extLst>
              <a:ext uri="{FF2B5EF4-FFF2-40B4-BE49-F238E27FC236}">
                <a16:creationId xmlns:a16="http://schemas.microsoft.com/office/drawing/2014/main" id="{9DC87057-F347-4179-BD4C-85C6FBFC5940}"/>
              </a:ext>
            </a:extLst>
          </p:cNvPr>
          <p:cNvPicPr>
            <a:picLocks noChangeAspect="1"/>
          </p:cNvPicPr>
          <p:nvPr/>
        </p:nvPicPr>
        <p:blipFill>
          <a:blip r:embed="rId4"/>
          <a:stretch>
            <a:fillRect/>
          </a:stretch>
        </p:blipFill>
        <p:spPr>
          <a:xfrm>
            <a:off x="7022219" y="3714925"/>
            <a:ext cx="4910894" cy="2779554"/>
          </a:xfrm>
          <a:prstGeom prst="rect">
            <a:avLst/>
          </a:prstGeom>
        </p:spPr>
      </p:pic>
      <p:pic>
        <p:nvPicPr>
          <p:cNvPr id="7" name="Picture 6">
            <a:extLst>
              <a:ext uri="{FF2B5EF4-FFF2-40B4-BE49-F238E27FC236}">
                <a16:creationId xmlns:a16="http://schemas.microsoft.com/office/drawing/2014/main" id="{7930CFF8-78FA-4A02-8DA2-79B8CB385C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10332" y="418214"/>
            <a:ext cx="1034099" cy="712325"/>
          </a:xfrm>
          <a:prstGeom prst="rect">
            <a:avLst/>
          </a:prstGeom>
        </p:spPr>
      </p:pic>
    </p:spTree>
    <p:extLst>
      <p:ext uri="{BB962C8B-B14F-4D97-AF65-F5344CB8AC3E}">
        <p14:creationId xmlns:p14="http://schemas.microsoft.com/office/powerpoint/2010/main" val="1016764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D8BFB1D2-7CCF-41AF-9BBA-700925162663}"/>
              </a:ext>
            </a:extLst>
          </p:cNvPr>
          <p:cNvSpPr txBox="1">
            <a:spLocks/>
          </p:cNvSpPr>
          <p:nvPr/>
        </p:nvSpPr>
        <p:spPr>
          <a:xfrm>
            <a:off x="6080760" y="3794154"/>
            <a:ext cx="3488635" cy="2606583"/>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buFont typeface="Arial" panose="020B0604020202020204" pitchFamily="34" charset="0"/>
              <a:buChar char="•"/>
            </a:pPr>
            <a:endParaRPr lang="en-MU" dirty="0"/>
          </a:p>
        </p:txBody>
      </p:sp>
      <p:sp>
        <p:nvSpPr>
          <p:cNvPr id="8" name="Content Placeholder 3">
            <a:extLst>
              <a:ext uri="{FF2B5EF4-FFF2-40B4-BE49-F238E27FC236}">
                <a16:creationId xmlns:a16="http://schemas.microsoft.com/office/drawing/2014/main" id="{D68F7699-FBA9-4C74-BBC2-1B398E1C846A}"/>
              </a:ext>
            </a:extLst>
          </p:cNvPr>
          <p:cNvSpPr txBox="1">
            <a:spLocks/>
          </p:cNvSpPr>
          <p:nvPr/>
        </p:nvSpPr>
        <p:spPr>
          <a:xfrm>
            <a:off x="1423235" y="1290172"/>
            <a:ext cx="8076067" cy="3126702"/>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buFont typeface="Arial" panose="020B0604020202020204" pitchFamily="34" charset="0"/>
              <a:buChar char="•"/>
            </a:pPr>
            <a:endParaRPr lang="en-US" dirty="0">
              <a:solidFill>
                <a:schemeClr val="tx1"/>
              </a:solidFill>
              <a:latin typeface="Open Sans" panose="020B0606030504020204" pitchFamily="34" charset="0"/>
            </a:endParaRPr>
          </a:p>
        </p:txBody>
      </p:sp>
      <p:sp>
        <p:nvSpPr>
          <p:cNvPr id="10" name="TextBox 9">
            <a:extLst>
              <a:ext uri="{FF2B5EF4-FFF2-40B4-BE49-F238E27FC236}">
                <a16:creationId xmlns:a16="http://schemas.microsoft.com/office/drawing/2014/main" id="{6D1E9B13-10F0-48AC-8B0E-93D7F30F9439}"/>
              </a:ext>
            </a:extLst>
          </p:cNvPr>
          <p:cNvSpPr txBox="1"/>
          <p:nvPr/>
        </p:nvSpPr>
        <p:spPr>
          <a:xfrm>
            <a:off x="9458346" y="3794154"/>
            <a:ext cx="1753299" cy="646331"/>
          </a:xfrm>
          <a:prstGeom prst="rect">
            <a:avLst/>
          </a:prstGeom>
          <a:noFill/>
          <a:ln>
            <a:solidFill>
              <a:schemeClr val="tx1"/>
            </a:solidFill>
          </a:ln>
        </p:spPr>
        <p:txBody>
          <a:bodyPr wrap="square" rtlCol="0">
            <a:spAutoFit/>
          </a:bodyPr>
          <a:lstStyle/>
          <a:p>
            <a:pPr algn="l"/>
            <a:r>
              <a:rPr lang="en-US" sz="1800" b="1" i="0" u="none" strike="noStrike" baseline="0" dirty="0">
                <a:latin typeface="Calibri-Bold"/>
              </a:rPr>
              <a:t>Safe &amp; hygienic</a:t>
            </a:r>
          </a:p>
          <a:p>
            <a:pPr algn="l"/>
            <a:r>
              <a:rPr lang="en-US" sz="1800" b="1" i="0" u="none" strike="noStrike" baseline="0" dirty="0">
                <a:latin typeface="Calibri-Bold"/>
              </a:rPr>
              <a:t>workplace</a:t>
            </a:r>
            <a:endParaRPr lang="en-MU" dirty="0"/>
          </a:p>
        </p:txBody>
      </p:sp>
      <p:sp>
        <p:nvSpPr>
          <p:cNvPr id="11" name="TextBox 10">
            <a:extLst>
              <a:ext uri="{FF2B5EF4-FFF2-40B4-BE49-F238E27FC236}">
                <a16:creationId xmlns:a16="http://schemas.microsoft.com/office/drawing/2014/main" id="{143EED41-37C9-430D-A6B4-EF9019BE1C20}"/>
              </a:ext>
            </a:extLst>
          </p:cNvPr>
          <p:cNvSpPr txBox="1"/>
          <p:nvPr/>
        </p:nvSpPr>
        <p:spPr>
          <a:xfrm>
            <a:off x="6989384" y="5432114"/>
            <a:ext cx="1753299" cy="369332"/>
          </a:xfrm>
          <a:prstGeom prst="rect">
            <a:avLst/>
          </a:prstGeom>
          <a:noFill/>
          <a:ln>
            <a:solidFill>
              <a:schemeClr val="tx1"/>
            </a:solidFill>
          </a:ln>
        </p:spPr>
        <p:txBody>
          <a:bodyPr wrap="square" rtlCol="0">
            <a:spAutoFit/>
          </a:bodyPr>
          <a:lstStyle/>
          <a:p>
            <a:r>
              <a:rPr lang="en-US" sz="1800" b="1" i="0" u="none" strike="noStrike" baseline="0" dirty="0">
                <a:latin typeface="Calibri-Bold"/>
              </a:rPr>
              <a:t>Whistleblowing</a:t>
            </a:r>
            <a:endParaRPr lang="en-MU" dirty="0"/>
          </a:p>
        </p:txBody>
      </p:sp>
      <p:sp>
        <p:nvSpPr>
          <p:cNvPr id="12" name="TextBox 11">
            <a:extLst>
              <a:ext uri="{FF2B5EF4-FFF2-40B4-BE49-F238E27FC236}">
                <a16:creationId xmlns:a16="http://schemas.microsoft.com/office/drawing/2014/main" id="{EA42F392-F40A-412C-A2B1-93AD044338B0}"/>
              </a:ext>
            </a:extLst>
          </p:cNvPr>
          <p:cNvSpPr txBox="1"/>
          <p:nvPr/>
        </p:nvSpPr>
        <p:spPr>
          <a:xfrm>
            <a:off x="6989384" y="3775054"/>
            <a:ext cx="1753299" cy="646331"/>
          </a:xfrm>
          <a:prstGeom prst="rect">
            <a:avLst/>
          </a:prstGeom>
          <a:noFill/>
          <a:ln>
            <a:solidFill>
              <a:schemeClr val="tx1"/>
            </a:solidFill>
          </a:ln>
        </p:spPr>
        <p:txBody>
          <a:bodyPr wrap="square" rtlCol="0">
            <a:spAutoFit/>
          </a:bodyPr>
          <a:lstStyle/>
          <a:p>
            <a:pPr algn="l"/>
            <a:r>
              <a:rPr lang="en-US" sz="1800" b="1" i="0" u="none" strike="noStrike" baseline="0" dirty="0">
                <a:latin typeface="Calibri-Bold"/>
              </a:rPr>
              <a:t>No harsh</a:t>
            </a:r>
          </a:p>
          <a:p>
            <a:pPr algn="l"/>
            <a:r>
              <a:rPr lang="en-US" sz="1800" b="1" i="0" u="none" strike="noStrike" baseline="0" dirty="0">
                <a:latin typeface="Calibri-Bold"/>
              </a:rPr>
              <a:t>treatment</a:t>
            </a:r>
            <a:endParaRPr lang="en-MU" dirty="0"/>
          </a:p>
        </p:txBody>
      </p:sp>
      <p:sp>
        <p:nvSpPr>
          <p:cNvPr id="13" name="TextBox 12">
            <a:extLst>
              <a:ext uri="{FF2B5EF4-FFF2-40B4-BE49-F238E27FC236}">
                <a16:creationId xmlns:a16="http://schemas.microsoft.com/office/drawing/2014/main" id="{1C165BD2-82C3-409A-A84B-0C04813F933E}"/>
              </a:ext>
            </a:extLst>
          </p:cNvPr>
          <p:cNvSpPr txBox="1"/>
          <p:nvPr/>
        </p:nvSpPr>
        <p:spPr>
          <a:xfrm>
            <a:off x="6948428" y="2372237"/>
            <a:ext cx="1753299" cy="646331"/>
          </a:xfrm>
          <a:prstGeom prst="rect">
            <a:avLst/>
          </a:prstGeom>
          <a:noFill/>
          <a:ln>
            <a:solidFill>
              <a:schemeClr val="tx1"/>
            </a:solidFill>
          </a:ln>
        </p:spPr>
        <p:txBody>
          <a:bodyPr wrap="square" rtlCol="0">
            <a:spAutoFit/>
          </a:bodyPr>
          <a:lstStyle/>
          <a:p>
            <a:r>
              <a:rPr lang="en-US" sz="1800" b="1" i="0" u="none" strike="noStrike" baseline="0" dirty="0">
                <a:latin typeface="Calibri-Bold"/>
              </a:rPr>
              <a:t>No discrimination</a:t>
            </a:r>
            <a:endParaRPr lang="en-MU" dirty="0"/>
          </a:p>
        </p:txBody>
      </p:sp>
      <p:sp>
        <p:nvSpPr>
          <p:cNvPr id="14" name="TextBox 13">
            <a:extLst>
              <a:ext uri="{FF2B5EF4-FFF2-40B4-BE49-F238E27FC236}">
                <a16:creationId xmlns:a16="http://schemas.microsoft.com/office/drawing/2014/main" id="{2A3E38E8-A16C-47A2-A2C4-FF265D503E19}"/>
              </a:ext>
            </a:extLst>
          </p:cNvPr>
          <p:cNvSpPr txBox="1"/>
          <p:nvPr/>
        </p:nvSpPr>
        <p:spPr>
          <a:xfrm>
            <a:off x="4115342" y="5055914"/>
            <a:ext cx="1753299" cy="1200329"/>
          </a:xfrm>
          <a:prstGeom prst="rect">
            <a:avLst/>
          </a:prstGeom>
          <a:noFill/>
          <a:ln>
            <a:solidFill>
              <a:schemeClr val="tx1"/>
            </a:solidFill>
          </a:ln>
        </p:spPr>
        <p:txBody>
          <a:bodyPr wrap="square" rtlCol="0">
            <a:spAutoFit/>
          </a:bodyPr>
          <a:lstStyle/>
          <a:p>
            <a:pPr algn="l"/>
            <a:r>
              <a:rPr lang="en-US" sz="1800" b="1" i="0" u="none" strike="noStrike" baseline="0" dirty="0">
                <a:latin typeface="Calibri-Bold"/>
              </a:rPr>
              <a:t>Freedom of</a:t>
            </a:r>
          </a:p>
          <a:p>
            <a:pPr algn="l"/>
            <a:r>
              <a:rPr lang="en-US" sz="1800" b="1" i="0" u="none" strike="noStrike" baseline="0" dirty="0">
                <a:latin typeface="Calibri-Bold"/>
              </a:rPr>
              <a:t>association &amp;</a:t>
            </a:r>
          </a:p>
          <a:p>
            <a:pPr algn="l"/>
            <a:r>
              <a:rPr lang="en-US" sz="1800" b="1" i="0" u="none" strike="noStrike" baseline="0" dirty="0">
                <a:latin typeface="Calibri-Bold"/>
              </a:rPr>
              <a:t>collective</a:t>
            </a:r>
          </a:p>
          <a:p>
            <a:pPr algn="l"/>
            <a:r>
              <a:rPr lang="en-US" sz="1800" b="1" i="0" u="none" strike="noStrike" baseline="0" dirty="0">
                <a:latin typeface="Calibri-Bold"/>
              </a:rPr>
              <a:t>bargaining</a:t>
            </a:r>
            <a:endParaRPr lang="en-MU" dirty="0"/>
          </a:p>
        </p:txBody>
      </p:sp>
      <p:sp>
        <p:nvSpPr>
          <p:cNvPr id="15" name="TextBox 14">
            <a:extLst>
              <a:ext uri="{FF2B5EF4-FFF2-40B4-BE49-F238E27FC236}">
                <a16:creationId xmlns:a16="http://schemas.microsoft.com/office/drawing/2014/main" id="{7E72DAAA-84F2-4063-8A18-50B9775FDE3B}"/>
              </a:ext>
            </a:extLst>
          </p:cNvPr>
          <p:cNvSpPr txBox="1"/>
          <p:nvPr/>
        </p:nvSpPr>
        <p:spPr>
          <a:xfrm>
            <a:off x="4115344" y="3953706"/>
            <a:ext cx="1753299" cy="369332"/>
          </a:xfrm>
          <a:prstGeom prst="rect">
            <a:avLst/>
          </a:prstGeom>
          <a:noFill/>
          <a:ln>
            <a:solidFill>
              <a:schemeClr val="tx1"/>
            </a:solidFill>
          </a:ln>
        </p:spPr>
        <p:txBody>
          <a:bodyPr wrap="square" rtlCol="0">
            <a:spAutoFit/>
          </a:bodyPr>
          <a:lstStyle/>
          <a:p>
            <a:r>
              <a:rPr lang="en-US" sz="1800" b="1" i="0" u="none" strike="noStrike" baseline="0" dirty="0">
                <a:latin typeface="Calibri-Bold"/>
              </a:rPr>
              <a:t>No child </a:t>
            </a:r>
            <a:r>
              <a:rPr lang="en-US" sz="1800" b="1" i="0" u="none" strike="noStrike" baseline="0" dirty="0" err="1">
                <a:latin typeface="Calibri-Bold"/>
              </a:rPr>
              <a:t>labour</a:t>
            </a:r>
            <a:endParaRPr lang="en-MU" dirty="0"/>
          </a:p>
        </p:txBody>
      </p:sp>
      <p:sp>
        <p:nvSpPr>
          <p:cNvPr id="16" name="TextBox 15">
            <a:extLst>
              <a:ext uri="{FF2B5EF4-FFF2-40B4-BE49-F238E27FC236}">
                <a16:creationId xmlns:a16="http://schemas.microsoft.com/office/drawing/2014/main" id="{76747B40-19BB-4EE1-9A41-A36EEF8DC958}"/>
              </a:ext>
            </a:extLst>
          </p:cNvPr>
          <p:cNvSpPr txBox="1"/>
          <p:nvPr/>
        </p:nvSpPr>
        <p:spPr>
          <a:xfrm>
            <a:off x="3837967" y="2514249"/>
            <a:ext cx="2308051" cy="369332"/>
          </a:xfrm>
          <a:prstGeom prst="rect">
            <a:avLst/>
          </a:prstGeom>
          <a:noFill/>
          <a:ln>
            <a:solidFill>
              <a:schemeClr val="tx1"/>
            </a:solidFill>
          </a:ln>
        </p:spPr>
        <p:txBody>
          <a:bodyPr wrap="square" rtlCol="0">
            <a:spAutoFit/>
          </a:bodyPr>
          <a:lstStyle/>
          <a:p>
            <a:r>
              <a:rPr lang="en-US" sz="1800" b="1" i="0" u="none" strike="noStrike" baseline="0" dirty="0">
                <a:latin typeface="Calibri-Bold"/>
              </a:rPr>
              <a:t>No forced </a:t>
            </a:r>
            <a:r>
              <a:rPr lang="en-US" sz="1800" b="1" i="0" u="none" strike="noStrike" baseline="0" dirty="0" err="1">
                <a:latin typeface="Calibri-Bold"/>
              </a:rPr>
              <a:t>labour</a:t>
            </a:r>
            <a:endParaRPr lang="en-MU" dirty="0"/>
          </a:p>
        </p:txBody>
      </p:sp>
      <p:sp>
        <p:nvSpPr>
          <p:cNvPr id="17" name="TextBox 16">
            <a:extLst>
              <a:ext uri="{FF2B5EF4-FFF2-40B4-BE49-F238E27FC236}">
                <a16:creationId xmlns:a16="http://schemas.microsoft.com/office/drawing/2014/main" id="{CB732D84-8E84-4CEB-AAF6-99C738E627D7}"/>
              </a:ext>
            </a:extLst>
          </p:cNvPr>
          <p:cNvSpPr txBox="1"/>
          <p:nvPr/>
        </p:nvSpPr>
        <p:spPr>
          <a:xfrm>
            <a:off x="1130669" y="5332914"/>
            <a:ext cx="2308051" cy="646331"/>
          </a:xfrm>
          <a:prstGeom prst="rect">
            <a:avLst/>
          </a:prstGeom>
          <a:noFill/>
          <a:ln>
            <a:solidFill>
              <a:schemeClr val="tx1"/>
            </a:solidFill>
          </a:ln>
        </p:spPr>
        <p:txBody>
          <a:bodyPr wrap="square" rtlCol="0">
            <a:spAutoFit/>
          </a:bodyPr>
          <a:lstStyle/>
          <a:p>
            <a:pPr algn="l"/>
            <a:r>
              <a:rPr lang="en-US" sz="1800" b="1" i="0" u="none" strike="noStrike" baseline="0" dirty="0">
                <a:latin typeface="Calibri-Bold"/>
              </a:rPr>
              <a:t>Overtimes paid at</a:t>
            </a:r>
          </a:p>
          <a:p>
            <a:pPr algn="l"/>
            <a:r>
              <a:rPr lang="en-US" sz="1800" b="1" i="0" u="none" strike="noStrike" baseline="0" dirty="0">
                <a:latin typeface="Calibri-Bold"/>
              </a:rPr>
              <a:t>premium rate</a:t>
            </a:r>
            <a:endParaRPr lang="en-MU" dirty="0"/>
          </a:p>
        </p:txBody>
      </p:sp>
      <p:sp>
        <p:nvSpPr>
          <p:cNvPr id="18" name="TextBox 17">
            <a:extLst>
              <a:ext uri="{FF2B5EF4-FFF2-40B4-BE49-F238E27FC236}">
                <a16:creationId xmlns:a16="http://schemas.microsoft.com/office/drawing/2014/main" id="{1837A7AF-59D1-4CB0-ADC6-90A4C95D2070}"/>
              </a:ext>
            </a:extLst>
          </p:cNvPr>
          <p:cNvSpPr txBox="1"/>
          <p:nvPr/>
        </p:nvSpPr>
        <p:spPr>
          <a:xfrm>
            <a:off x="1408046" y="3615666"/>
            <a:ext cx="1753299" cy="1200329"/>
          </a:xfrm>
          <a:prstGeom prst="rect">
            <a:avLst/>
          </a:prstGeom>
          <a:noFill/>
          <a:ln>
            <a:solidFill>
              <a:schemeClr val="tx1"/>
            </a:solidFill>
          </a:ln>
        </p:spPr>
        <p:txBody>
          <a:bodyPr wrap="square" rtlCol="0">
            <a:spAutoFit/>
          </a:bodyPr>
          <a:lstStyle/>
          <a:p>
            <a:pPr algn="l"/>
            <a:r>
              <a:rPr lang="en-US" sz="1800" b="1" i="0" u="none" strike="noStrike" baseline="0" dirty="0">
                <a:latin typeface="Calibri-Bold"/>
              </a:rPr>
              <a:t>Bonuses:</a:t>
            </a:r>
          </a:p>
          <a:p>
            <a:pPr algn="l"/>
            <a:r>
              <a:rPr lang="en-US" sz="1800" b="1" i="0" u="none" strike="noStrike" baseline="0" dirty="0">
                <a:latin typeface="Calibri-Bold"/>
              </a:rPr>
              <a:t>productivity,</a:t>
            </a:r>
          </a:p>
          <a:p>
            <a:pPr algn="l"/>
            <a:r>
              <a:rPr lang="en-US" sz="1800" b="1" i="0" u="none" strike="noStrike" baseline="0" dirty="0">
                <a:latin typeface="Calibri-Bold"/>
              </a:rPr>
              <a:t>seniority,</a:t>
            </a:r>
          </a:p>
          <a:p>
            <a:pPr algn="l"/>
            <a:r>
              <a:rPr lang="en-US" sz="1800" b="1" i="0" u="none" strike="noStrike" baseline="0" dirty="0">
                <a:latin typeface="Calibri-Bold"/>
              </a:rPr>
              <a:t>attendance</a:t>
            </a:r>
            <a:endParaRPr lang="en-MU" dirty="0"/>
          </a:p>
        </p:txBody>
      </p:sp>
      <p:sp>
        <p:nvSpPr>
          <p:cNvPr id="20" name="TextBox 19">
            <a:extLst>
              <a:ext uri="{FF2B5EF4-FFF2-40B4-BE49-F238E27FC236}">
                <a16:creationId xmlns:a16="http://schemas.microsoft.com/office/drawing/2014/main" id="{78DCAED7-CB94-4F0D-B780-F7A442BA9D6E}"/>
              </a:ext>
            </a:extLst>
          </p:cNvPr>
          <p:cNvSpPr txBox="1"/>
          <p:nvPr/>
        </p:nvSpPr>
        <p:spPr>
          <a:xfrm>
            <a:off x="1423235" y="789655"/>
            <a:ext cx="7823538" cy="1077218"/>
          </a:xfrm>
          <a:prstGeom prst="rect">
            <a:avLst/>
          </a:prstGeom>
          <a:noFill/>
        </p:spPr>
        <p:txBody>
          <a:bodyPr wrap="square" rtlCol="0">
            <a:spAutoFit/>
          </a:bodyPr>
          <a:lstStyle/>
          <a:p>
            <a:r>
              <a:rPr lang="en-US" sz="3200" dirty="0"/>
              <a:t>Terra Milling’s social compliance plan defined by the following values:</a:t>
            </a:r>
            <a:endParaRPr lang="en-MU" sz="3200" dirty="0"/>
          </a:p>
        </p:txBody>
      </p:sp>
      <p:sp>
        <p:nvSpPr>
          <p:cNvPr id="22" name="TextBox 21">
            <a:extLst>
              <a:ext uri="{FF2B5EF4-FFF2-40B4-BE49-F238E27FC236}">
                <a16:creationId xmlns:a16="http://schemas.microsoft.com/office/drawing/2014/main" id="{E6375452-ABBB-4386-BF01-B05FADEC1768}"/>
              </a:ext>
            </a:extLst>
          </p:cNvPr>
          <p:cNvSpPr txBox="1"/>
          <p:nvPr/>
        </p:nvSpPr>
        <p:spPr>
          <a:xfrm>
            <a:off x="1408046" y="2599081"/>
            <a:ext cx="1753299" cy="369332"/>
          </a:xfrm>
          <a:prstGeom prst="rect">
            <a:avLst/>
          </a:prstGeom>
          <a:noFill/>
          <a:ln>
            <a:solidFill>
              <a:schemeClr val="tx1"/>
            </a:solidFill>
          </a:ln>
        </p:spPr>
        <p:txBody>
          <a:bodyPr wrap="square" rtlCol="0">
            <a:spAutoFit/>
          </a:bodyPr>
          <a:lstStyle/>
          <a:p>
            <a:r>
              <a:rPr lang="en-US" sz="1800" b="1" i="0" u="none" strike="noStrike" baseline="0" dirty="0">
                <a:latin typeface="Calibri-Bold"/>
              </a:rPr>
              <a:t>Minimum wage</a:t>
            </a:r>
            <a:endParaRPr lang="en-MU" dirty="0"/>
          </a:p>
        </p:txBody>
      </p:sp>
      <p:cxnSp>
        <p:nvCxnSpPr>
          <p:cNvPr id="30" name="Straight Connector 29">
            <a:extLst>
              <a:ext uri="{FF2B5EF4-FFF2-40B4-BE49-F238E27FC236}">
                <a16:creationId xmlns:a16="http://schemas.microsoft.com/office/drawing/2014/main" id="{E935580D-8B23-4C70-8E78-D2C1822B1086}"/>
              </a:ext>
            </a:extLst>
          </p:cNvPr>
          <p:cNvCxnSpPr>
            <a:stCxn id="22" idx="2"/>
            <a:endCxn id="18" idx="0"/>
          </p:cNvCxnSpPr>
          <p:nvPr/>
        </p:nvCxnSpPr>
        <p:spPr>
          <a:xfrm>
            <a:off x="2284696" y="2968413"/>
            <a:ext cx="0" cy="647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4BC21F-E5FF-4317-8F09-65B01AE28409}"/>
              </a:ext>
            </a:extLst>
          </p:cNvPr>
          <p:cNvCxnSpPr>
            <a:stCxn id="18" idx="2"/>
            <a:endCxn id="17" idx="0"/>
          </p:cNvCxnSpPr>
          <p:nvPr/>
        </p:nvCxnSpPr>
        <p:spPr>
          <a:xfrm flipH="1">
            <a:off x="2284695" y="4815995"/>
            <a:ext cx="1" cy="51691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3D81E4B-25E2-4758-A774-6D1E16C98175}"/>
              </a:ext>
            </a:extLst>
          </p:cNvPr>
          <p:cNvCxnSpPr>
            <a:cxnSpLocks/>
            <a:stCxn id="17" idx="3"/>
            <a:endCxn id="14" idx="1"/>
          </p:cNvCxnSpPr>
          <p:nvPr/>
        </p:nvCxnSpPr>
        <p:spPr>
          <a:xfrm flipV="1">
            <a:off x="3438720" y="5656079"/>
            <a:ext cx="676622"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B9D55EC-06E5-4AE5-9668-A4240171B702}"/>
              </a:ext>
            </a:extLst>
          </p:cNvPr>
          <p:cNvCxnSpPr>
            <a:cxnSpLocks/>
            <a:stCxn id="14" idx="0"/>
            <a:endCxn id="15" idx="2"/>
          </p:cNvCxnSpPr>
          <p:nvPr/>
        </p:nvCxnSpPr>
        <p:spPr>
          <a:xfrm flipV="1">
            <a:off x="4991992" y="4323038"/>
            <a:ext cx="2" cy="73287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5E33616-0BB1-4175-80A2-F1E960D1A840}"/>
              </a:ext>
            </a:extLst>
          </p:cNvPr>
          <p:cNvCxnSpPr>
            <a:stCxn id="15" idx="0"/>
            <a:endCxn id="16" idx="2"/>
          </p:cNvCxnSpPr>
          <p:nvPr/>
        </p:nvCxnSpPr>
        <p:spPr>
          <a:xfrm flipH="1" flipV="1">
            <a:off x="4991993" y="2883581"/>
            <a:ext cx="1" cy="1070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863EED5-DBBF-46C4-89CB-CE2E18ABF202}"/>
              </a:ext>
            </a:extLst>
          </p:cNvPr>
          <p:cNvCxnSpPr>
            <a:stCxn id="16" idx="3"/>
            <a:endCxn id="13" idx="1"/>
          </p:cNvCxnSpPr>
          <p:nvPr/>
        </p:nvCxnSpPr>
        <p:spPr>
          <a:xfrm flipV="1">
            <a:off x="6146018" y="2695403"/>
            <a:ext cx="802410" cy="3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C6C3645-26B4-4D62-BE56-1B94A05DEE7A}"/>
              </a:ext>
            </a:extLst>
          </p:cNvPr>
          <p:cNvCxnSpPr>
            <a:stCxn id="13" idx="2"/>
            <a:endCxn id="7" idx="0"/>
          </p:cNvCxnSpPr>
          <p:nvPr/>
        </p:nvCxnSpPr>
        <p:spPr>
          <a:xfrm>
            <a:off x="7825078" y="3018568"/>
            <a:ext cx="0" cy="7755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C3908D2-8E82-40C6-BDC6-DDA2F64B4B19}"/>
              </a:ext>
            </a:extLst>
          </p:cNvPr>
          <p:cNvCxnSpPr>
            <a:stCxn id="12" idx="2"/>
            <a:endCxn id="11" idx="0"/>
          </p:cNvCxnSpPr>
          <p:nvPr/>
        </p:nvCxnSpPr>
        <p:spPr>
          <a:xfrm>
            <a:off x="7866034" y="4421385"/>
            <a:ext cx="0" cy="1010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F952DF5-E2D1-4A5F-A537-64B108E4E7F3}"/>
              </a:ext>
            </a:extLst>
          </p:cNvPr>
          <p:cNvCxnSpPr>
            <a:stCxn id="12" idx="3"/>
            <a:endCxn id="10" idx="1"/>
          </p:cNvCxnSpPr>
          <p:nvPr/>
        </p:nvCxnSpPr>
        <p:spPr>
          <a:xfrm>
            <a:off x="8742683" y="4098220"/>
            <a:ext cx="715663" cy="19100"/>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BBF72310-057B-4AEE-94E5-8ED2CC006E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10332" y="418214"/>
            <a:ext cx="1034099" cy="712325"/>
          </a:xfrm>
          <a:prstGeom prst="rect">
            <a:avLst/>
          </a:prstGeom>
        </p:spPr>
      </p:pic>
    </p:spTree>
    <p:extLst>
      <p:ext uri="{BB962C8B-B14F-4D97-AF65-F5344CB8AC3E}">
        <p14:creationId xmlns:p14="http://schemas.microsoft.com/office/powerpoint/2010/main" val="333384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EBE1B1-7399-446E-8A22-496C5C08AA7C}"/>
              </a:ext>
            </a:extLst>
          </p:cNvPr>
          <p:cNvPicPr>
            <a:picLocks noChangeAspect="1"/>
          </p:cNvPicPr>
          <p:nvPr/>
        </p:nvPicPr>
        <p:blipFill rotWithShape="1">
          <a:blip r:embed="rId2"/>
          <a:srcRect l="15689" t="61519" r="20967" b="1153"/>
          <a:stretch/>
        </p:blipFill>
        <p:spPr>
          <a:xfrm>
            <a:off x="3113698" y="3685473"/>
            <a:ext cx="8506084" cy="2819716"/>
          </a:xfrm>
          <a:prstGeom prst="rect">
            <a:avLst/>
          </a:prstGeom>
        </p:spPr>
      </p:pic>
      <p:sp>
        <p:nvSpPr>
          <p:cNvPr id="3" name="Content Placeholder 2">
            <a:extLst>
              <a:ext uri="{FF2B5EF4-FFF2-40B4-BE49-F238E27FC236}">
                <a16:creationId xmlns:a16="http://schemas.microsoft.com/office/drawing/2014/main" id="{8E797CCF-5A8D-4997-A71A-41C164C5BE26}"/>
              </a:ext>
            </a:extLst>
          </p:cNvPr>
          <p:cNvSpPr>
            <a:spLocks noGrp="1"/>
          </p:cNvSpPr>
          <p:nvPr>
            <p:ph idx="1"/>
          </p:nvPr>
        </p:nvSpPr>
        <p:spPr>
          <a:xfrm>
            <a:off x="423092" y="834498"/>
            <a:ext cx="4108266" cy="2906634"/>
          </a:xfrm>
        </p:spPr>
        <p:txBody>
          <a:bodyPr>
            <a:noAutofit/>
          </a:bodyPr>
          <a:lstStyle/>
          <a:p>
            <a:pPr marL="45720" indent="0">
              <a:buNone/>
            </a:pPr>
            <a:r>
              <a:rPr lang="en-US" sz="1200" b="0" i="0" u="none" strike="noStrike" baseline="0" dirty="0">
                <a:solidFill>
                  <a:schemeClr val="tx1"/>
                </a:solidFill>
              </a:rPr>
              <a:t>1. Sponsorshi</a:t>
            </a:r>
            <a:r>
              <a:rPr lang="en-US" sz="1200" dirty="0">
                <a:solidFill>
                  <a:schemeClr val="tx1"/>
                </a:solidFill>
              </a:rPr>
              <a:t>p of</a:t>
            </a:r>
            <a:r>
              <a:rPr lang="en-US" sz="1200" b="0" i="0" u="none" strike="noStrike" baseline="0" dirty="0">
                <a:solidFill>
                  <a:schemeClr val="tx1"/>
                </a:solidFill>
              </a:rPr>
              <a:t> two remedial classes and other projects targeted to vulnerable students in the largest ZEP (priority education zone) school of the island</a:t>
            </a:r>
            <a:r>
              <a:rPr lang="en-US" sz="1200" dirty="0">
                <a:solidFill>
                  <a:schemeClr val="tx1"/>
                </a:solidFill>
              </a:rPr>
              <a:t> which includes:</a:t>
            </a:r>
            <a:endParaRPr lang="en-US" sz="1200" b="0" i="0" u="none" strike="noStrike" baseline="0" dirty="0">
              <a:solidFill>
                <a:schemeClr val="tx1"/>
              </a:solidFill>
            </a:endParaRPr>
          </a:p>
          <a:p>
            <a:pPr marL="45720" indent="0">
              <a:lnSpc>
                <a:spcPct val="100000"/>
              </a:lnSpc>
              <a:buNone/>
            </a:pPr>
            <a:r>
              <a:rPr lang="en-US" sz="1200" b="0" i="0" u="none" strike="noStrike" baseline="0" dirty="0">
                <a:solidFill>
                  <a:schemeClr val="tx1"/>
                </a:solidFill>
              </a:rPr>
              <a:t>• Sponsoring vocational training for a vulnerable youth.</a:t>
            </a:r>
          </a:p>
          <a:p>
            <a:pPr marL="45720" indent="0">
              <a:lnSpc>
                <a:spcPct val="100000"/>
              </a:lnSpc>
              <a:buNone/>
            </a:pPr>
            <a:r>
              <a:rPr lang="en-US" sz="1200" b="0" i="0" u="none" strike="noStrike" baseline="0" dirty="0">
                <a:solidFill>
                  <a:schemeClr val="tx1"/>
                </a:solidFill>
              </a:rPr>
              <a:t>• Supporting visually impaired children.</a:t>
            </a:r>
          </a:p>
          <a:p>
            <a:pPr marL="45720" indent="0">
              <a:lnSpc>
                <a:spcPct val="100000"/>
              </a:lnSpc>
              <a:buNone/>
            </a:pPr>
            <a:r>
              <a:rPr lang="en-US" sz="1200" b="0" i="0" u="none" strike="noStrike" baseline="0" dirty="0">
                <a:solidFill>
                  <a:schemeClr val="tx1"/>
                </a:solidFill>
              </a:rPr>
              <a:t>• Continuing our support for an NGO that works with autistic students.</a:t>
            </a:r>
          </a:p>
          <a:p>
            <a:pPr marL="45720" indent="0">
              <a:lnSpc>
                <a:spcPct val="100000"/>
              </a:lnSpc>
              <a:buNone/>
            </a:pPr>
            <a:r>
              <a:rPr lang="en-US" sz="1200" b="0" i="0" u="none" strike="noStrike" baseline="0" dirty="0">
                <a:solidFill>
                  <a:schemeClr val="tx1"/>
                </a:solidFill>
              </a:rPr>
              <a:t>• Providing daily meal support to disabled students.</a:t>
            </a:r>
          </a:p>
          <a:p>
            <a:pPr marL="45720" indent="0">
              <a:lnSpc>
                <a:spcPct val="100000"/>
              </a:lnSpc>
              <a:buNone/>
            </a:pPr>
            <a:r>
              <a:rPr lang="en-US" sz="1200" b="0" i="0" u="none" strike="noStrike" baseline="0" dirty="0">
                <a:solidFill>
                  <a:schemeClr val="tx1"/>
                </a:solidFill>
              </a:rPr>
              <a:t>• Supporting two schools in the North in the delivery of the </a:t>
            </a:r>
            <a:r>
              <a:rPr lang="en-US" sz="1200" b="0" i="0" u="none" strike="noStrike" baseline="0" dirty="0" err="1">
                <a:solidFill>
                  <a:schemeClr val="tx1"/>
                </a:solidFill>
              </a:rPr>
              <a:t>programme</a:t>
            </a:r>
            <a:r>
              <a:rPr lang="en-US" sz="1200" b="0" i="0" u="none" strike="noStrike" baseline="0" dirty="0">
                <a:solidFill>
                  <a:schemeClr val="tx1"/>
                </a:solidFill>
              </a:rPr>
              <a:t> ‘Les Amis de Zippy’ that develops children’s skills in coping with emotions, difficult situations and violence.</a:t>
            </a:r>
            <a:endParaRPr lang="en-MU" sz="1200" dirty="0">
              <a:solidFill>
                <a:schemeClr val="tx1"/>
              </a:solidFill>
            </a:endParaRPr>
          </a:p>
        </p:txBody>
      </p:sp>
      <p:sp>
        <p:nvSpPr>
          <p:cNvPr id="7" name="Content Placeholder 2">
            <a:extLst>
              <a:ext uri="{FF2B5EF4-FFF2-40B4-BE49-F238E27FC236}">
                <a16:creationId xmlns:a16="http://schemas.microsoft.com/office/drawing/2014/main" id="{E3BC47D1-68DF-44B2-8BEA-06B3394DDA2F}"/>
              </a:ext>
            </a:extLst>
          </p:cNvPr>
          <p:cNvSpPr txBox="1">
            <a:spLocks/>
          </p:cNvSpPr>
          <p:nvPr/>
        </p:nvSpPr>
        <p:spPr>
          <a:xfrm>
            <a:off x="4531358" y="1063851"/>
            <a:ext cx="3516787" cy="354875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l">
              <a:lnSpc>
                <a:spcPct val="100000"/>
              </a:lnSpc>
              <a:buNone/>
            </a:pPr>
            <a:r>
              <a:rPr lang="en-US" sz="1200" b="0" i="0" u="none" strike="noStrike" baseline="0" dirty="0">
                <a:solidFill>
                  <a:schemeClr val="tx1"/>
                </a:solidFill>
              </a:rPr>
              <a:t>2. Supporting the monitoring of youth falling out of the mainstream educational system and enabling integration through the Cycling Academy and a sports coach.</a:t>
            </a:r>
          </a:p>
          <a:p>
            <a:pPr marL="45720" indent="0" algn="l">
              <a:lnSpc>
                <a:spcPct val="100000"/>
              </a:lnSpc>
              <a:buNone/>
            </a:pPr>
            <a:r>
              <a:rPr lang="en-US" sz="1200" b="0" i="0" u="none" strike="noStrike" baseline="0" dirty="0">
                <a:solidFill>
                  <a:schemeClr val="tx1"/>
                </a:solidFill>
              </a:rPr>
              <a:t>• Supporting the work of an NGO delivering an empowerment and monitoring </a:t>
            </a:r>
            <a:r>
              <a:rPr lang="en-US" sz="1200" b="0" i="0" u="none" strike="noStrike" baseline="0" dirty="0" err="1">
                <a:solidFill>
                  <a:schemeClr val="tx1"/>
                </a:solidFill>
              </a:rPr>
              <a:t>programme</a:t>
            </a:r>
            <a:r>
              <a:rPr lang="en-US" sz="1200" b="0" i="0" u="none" strike="noStrike" baseline="0" dirty="0">
                <a:solidFill>
                  <a:schemeClr val="tx1"/>
                </a:solidFill>
              </a:rPr>
              <a:t> for vulnerable children living in a pocket of poverty including daily meals, trainings and other recreational activities.</a:t>
            </a:r>
          </a:p>
          <a:p>
            <a:pPr marL="45720" indent="0" algn="l">
              <a:lnSpc>
                <a:spcPct val="100000"/>
              </a:lnSpc>
              <a:buNone/>
            </a:pPr>
            <a:r>
              <a:rPr lang="en-US" sz="1200" b="0" i="0" u="none" strike="noStrike" baseline="0" dirty="0">
                <a:solidFill>
                  <a:schemeClr val="tx1"/>
                </a:solidFill>
              </a:rPr>
              <a:t>• Supporting an NGO monitoring and empowering ten vulnerable families.</a:t>
            </a:r>
            <a:endParaRPr lang="en-MU" sz="1200" dirty="0">
              <a:solidFill>
                <a:schemeClr val="tx1"/>
              </a:solidFill>
            </a:endParaRPr>
          </a:p>
        </p:txBody>
      </p:sp>
      <p:sp>
        <p:nvSpPr>
          <p:cNvPr id="8" name="Content Placeholder 2">
            <a:extLst>
              <a:ext uri="{FF2B5EF4-FFF2-40B4-BE49-F238E27FC236}">
                <a16:creationId xmlns:a16="http://schemas.microsoft.com/office/drawing/2014/main" id="{2E5A41ED-BEAC-44A4-895D-E6999BD6D21C}"/>
              </a:ext>
            </a:extLst>
          </p:cNvPr>
          <p:cNvSpPr txBox="1">
            <a:spLocks/>
          </p:cNvSpPr>
          <p:nvPr/>
        </p:nvSpPr>
        <p:spPr>
          <a:xfrm>
            <a:off x="4271858" y="2188697"/>
            <a:ext cx="3614194" cy="4352927"/>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l">
              <a:buNone/>
            </a:pPr>
            <a:endParaRPr lang="en-US" sz="1100" b="1" i="0" u="none" strike="noStrike" baseline="0" dirty="0">
              <a:solidFill>
                <a:srgbClr val="002500"/>
              </a:solidFill>
            </a:endParaRPr>
          </a:p>
        </p:txBody>
      </p:sp>
      <p:sp>
        <p:nvSpPr>
          <p:cNvPr id="10" name="Content Placeholder 2">
            <a:extLst>
              <a:ext uri="{FF2B5EF4-FFF2-40B4-BE49-F238E27FC236}">
                <a16:creationId xmlns:a16="http://schemas.microsoft.com/office/drawing/2014/main" id="{47ABBF99-15E4-46D3-A66B-2EC207581343}"/>
              </a:ext>
            </a:extLst>
          </p:cNvPr>
          <p:cNvSpPr txBox="1">
            <a:spLocks/>
          </p:cNvSpPr>
          <p:nvPr/>
        </p:nvSpPr>
        <p:spPr>
          <a:xfrm>
            <a:off x="2782638" y="434500"/>
            <a:ext cx="10206827" cy="392885"/>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Font typeface="Corbel" pitchFamily="34" charset="0"/>
              <a:buNone/>
            </a:pPr>
            <a:r>
              <a:rPr lang="en-US" sz="2000" dirty="0">
                <a:solidFill>
                  <a:schemeClr val="tx1"/>
                </a:solidFill>
              </a:rPr>
              <a:t>Investing in  Education, Poverty Alleviation and HealthCare</a:t>
            </a:r>
            <a:endParaRPr lang="en-MU" sz="1600" dirty="0">
              <a:solidFill>
                <a:schemeClr val="tx1"/>
              </a:solidFill>
            </a:endParaRPr>
          </a:p>
        </p:txBody>
      </p:sp>
      <p:sp>
        <p:nvSpPr>
          <p:cNvPr id="12" name="Content Placeholder 2">
            <a:extLst>
              <a:ext uri="{FF2B5EF4-FFF2-40B4-BE49-F238E27FC236}">
                <a16:creationId xmlns:a16="http://schemas.microsoft.com/office/drawing/2014/main" id="{D3F43CDA-154A-4C74-8696-9E062E878EE1}"/>
              </a:ext>
            </a:extLst>
          </p:cNvPr>
          <p:cNvSpPr txBox="1">
            <a:spLocks/>
          </p:cNvSpPr>
          <p:nvPr/>
        </p:nvSpPr>
        <p:spPr>
          <a:xfrm>
            <a:off x="8288102" y="1213211"/>
            <a:ext cx="2915884" cy="354875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l">
              <a:buNone/>
            </a:pPr>
            <a:r>
              <a:rPr lang="en-US" sz="1200" b="0" i="0" u="none" strike="noStrike" baseline="0" dirty="0">
                <a:solidFill>
                  <a:schemeClr val="tx1"/>
                </a:solidFill>
              </a:rPr>
              <a:t>3. Assisting vulnerable children and adults suffering from Type 1 diabetes with access to quality health services and sponsoring therapy activities to improve the daily management of their disease.</a:t>
            </a:r>
            <a:endParaRPr lang="en-MU" sz="1200" dirty="0">
              <a:solidFill>
                <a:schemeClr val="tx1"/>
              </a:solidFill>
            </a:endParaRPr>
          </a:p>
        </p:txBody>
      </p:sp>
      <p:sp>
        <p:nvSpPr>
          <p:cNvPr id="6" name="TextBox 5">
            <a:extLst>
              <a:ext uri="{FF2B5EF4-FFF2-40B4-BE49-F238E27FC236}">
                <a16:creationId xmlns:a16="http://schemas.microsoft.com/office/drawing/2014/main" id="{9F2420E2-8233-4A20-988B-A96C94AEAAFE}"/>
              </a:ext>
            </a:extLst>
          </p:cNvPr>
          <p:cNvSpPr txBox="1"/>
          <p:nvPr/>
        </p:nvSpPr>
        <p:spPr>
          <a:xfrm>
            <a:off x="1362974" y="4278702"/>
            <a:ext cx="1828800" cy="1200329"/>
          </a:xfrm>
          <a:prstGeom prst="rect">
            <a:avLst/>
          </a:prstGeom>
          <a:noFill/>
        </p:spPr>
        <p:txBody>
          <a:bodyPr wrap="square" rtlCol="0">
            <a:spAutoFit/>
          </a:bodyPr>
          <a:lstStyle/>
          <a:p>
            <a:pPr algn="l"/>
            <a:r>
              <a:rPr lang="en-US" sz="1800" b="1" i="0" u="none" strike="noStrike" baseline="0" dirty="0">
                <a:solidFill>
                  <a:srgbClr val="17D8C6"/>
                </a:solidFill>
                <a:latin typeface="Calibri-Bold"/>
              </a:rPr>
              <a:t>Inauguration of Remedial</a:t>
            </a:r>
          </a:p>
          <a:p>
            <a:pPr algn="l"/>
            <a:r>
              <a:rPr lang="en-US" sz="1800" b="1" i="0" u="none" strike="noStrike" baseline="0" dirty="0">
                <a:solidFill>
                  <a:srgbClr val="17D8C6"/>
                </a:solidFill>
                <a:latin typeface="Calibri-Bold"/>
              </a:rPr>
              <a:t>class at H. </a:t>
            </a:r>
            <a:r>
              <a:rPr lang="en-US" sz="1800" b="1" i="0" u="none" strike="noStrike" baseline="0" dirty="0" err="1">
                <a:solidFill>
                  <a:srgbClr val="17D8C6"/>
                </a:solidFill>
                <a:latin typeface="Calibri-Bold"/>
              </a:rPr>
              <a:t>Ramnarain</a:t>
            </a:r>
            <a:endParaRPr lang="en-MU" dirty="0"/>
          </a:p>
        </p:txBody>
      </p:sp>
      <p:pic>
        <p:nvPicPr>
          <p:cNvPr id="9" name="Picture 8">
            <a:extLst>
              <a:ext uri="{FF2B5EF4-FFF2-40B4-BE49-F238E27FC236}">
                <a16:creationId xmlns:a16="http://schemas.microsoft.com/office/drawing/2014/main" id="{94B749E0-69DF-4764-812E-9FEC2DE186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10332" y="418214"/>
            <a:ext cx="1034099" cy="712325"/>
          </a:xfrm>
          <a:prstGeom prst="rect">
            <a:avLst/>
          </a:prstGeom>
        </p:spPr>
      </p:pic>
    </p:spTree>
    <p:extLst>
      <p:ext uri="{BB962C8B-B14F-4D97-AF65-F5344CB8AC3E}">
        <p14:creationId xmlns:p14="http://schemas.microsoft.com/office/powerpoint/2010/main" val="3222725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AA697D-BD86-48F1-A075-0ECCD9FAD001}"/>
              </a:ext>
            </a:extLst>
          </p:cNvPr>
          <p:cNvPicPr>
            <a:picLocks noChangeAspect="1"/>
          </p:cNvPicPr>
          <p:nvPr/>
        </p:nvPicPr>
        <p:blipFill rotWithShape="1">
          <a:blip r:embed="rId2"/>
          <a:srcRect l="8532" t="21949" r="25137" b="15322"/>
          <a:stretch/>
        </p:blipFill>
        <p:spPr>
          <a:xfrm>
            <a:off x="1438205" y="1372858"/>
            <a:ext cx="9183637" cy="4885328"/>
          </a:xfrm>
          <a:prstGeom prst="rect">
            <a:avLst/>
          </a:prstGeom>
        </p:spPr>
      </p:pic>
      <p:sp>
        <p:nvSpPr>
          <p:cNvPr id="3" name="Title 1">
            <a:extLst>
              <a:ext uri="{FF2B5EF4-FFF2-40B4-BE49-F238E27FC236}">
                <a16:creationId xmlns:a16="http://schemas.microsoft.com/office/drawing/2014/main" id="{72EBA8E4-FBF6-41A1-84E1-39C81D84AB69}"/>
              </a:ext>
            </a:extLst>
          </p:cNvPr>
          <p:cNvSpPr>
            <a:spLocks noGrp="1"/>
          </p:cNvSpPr>
          <p:nvPr>
            <p:ph type="title"/>
          </p:nvPr>
        </p:nvSpPr>
        <p:spPr>
          <a:xfrm>
            <a:off x="1158240" y="777240"/>
            <a:ext cx="9875520" cy="1356360"/>
          </a:xfrm>
        </p:spPr>
        <p:txBody>
          <a:bodyPr>
            <a:normAutofit fontScale="90000"/>
          </a:bodyPr>
          <a:lstStyle/>
          <a:p>
            <a:r>
              <a:rPr lang="en-US" sz="4400" b="1" i="0" u="none" strike="noStrike" baseline="0" dirty="0">
                <a:latin typeface="Calibri-Bold"/>
              </a:rPr>
              <a:t>Percentage sponsorship over the past 10 years</a:t>
            </a:r>
            <a:br>
              <a:rPr lang="en-US" sz="4400" b="1" i="0" u="none" strike="noStrike" baseline="0" dirty="0">
                <a:solidFill>
                  <a:srgbClr val="17D8C6"/>
                </a:solidFill>
                <a:latin typeface="Calibri-Bold"/>
              </a:rPr>
            </a:br>
            <a:endParaRPr lang="en-MU" dirty="0"/>
          </a:p>
        </p:txBody>
      </p:sp>
      <p:pic>
        <p:nvPicPr>
          <p:cNvPr id="4" name="Picture 3">
            <a:extLst>
              <a:ext uri="{FF2B5EF4-FFF2-40B4-BE49-F238E27FC236}">
                <a16:creationId xmlns:a16="http://schemas.microsoft.com/office/drawing/2014/main" id="{D4FD9275-DD7C-4ED6-8661-60969651C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10332" y="427739"/>
            <a:ext cx="1034099" cy="712325"/>
          </a:xfrm>
          <a:prstGeom prst="rect">
            <a:avLst/>
          </a:prstGeom>
        </p:spPr>
      </p:pic>
    </p:spTree>
    <p:extLst>
      <p:ext uri="{BB962C8B-B14F-4D97-AF65-F5344CB8AC3E}">
        <p14:creationId xmlns:p14="http://schemas.microsoft.com/office/powerpoint/2010/main" val="2605808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D91C-8552-4B2E-AFCE-B5C78336CA5E}"/>
              </a:ext>
            </a:extLst>
          </p:cNvPr>
          <p:cNvSpPr>
            <a:spLocks noGrp="1"/>
          </p:cNvSpPr>
          <p:nvPr>
            <p:ph type="title"/>
          </p:nvPr>
        </p:nvSpPr>
        <p:spPr>
          <a:xfrm>
            <a:off x="1158240" y="777240"/>
            <a:ext cx="9875520" cy="1356360"/>
          </a:xfrm>
        </p:spPr>
        <p:txBody>
          <a:bodyPr>
            <a:normAutofit fontScale="90000"/>
          </a:bodyPr>
          <a:lstStyle/>
          <a:p>
            <a:r>
              <a:rPr lang="en-US" sz="4400" b="1" i="0" u="none" strike="noStrike" baseline="0" dirty="0">
                <a:latin typeface="Calibri-Bold"/>
              </a:rPr>
              <a:t>Covid‐19 emergency funds &amp; other Group supports</a:t>
            </a:r>
            <a:br>
              <a:rPr lang="en-US" sz="4400" b="1" i="0" u="none" strike="noStrike" baseline="0" dirty="0">
                <a:solidFill>
                  <a:srgbClr val="17D8C6"/>
                </a:solidFill>
                <a:latin typeface="Calibri-Bold"/>
              </a:rPr>
            </a:br>
            <a:endParaRPr lang="en-MU" dirty="0"/>
          </a:p>
        </p:txBody>
      </p:sp>
      <p:sp>
        <p:nvSpPr>
          <p:cNvPr id="3" name="Content Placeholder 2">
            <a:extLst>
              <a:ext uri="{FF2B5EF4-FFF2-40B4-BE49-F238E27FC236}">
                <a16:creationId xmlns:a16="http://schemas.microsoft.com/office/drawing/2014/main" id="{27E55249-8317-4C1B-991F-6A85E053EE4F}"/>
              </a:ext>
            </a:extLst>
          </p:cNvPr>
          <p:cNvSpPr>
            <a:spLocks noGrp="1"/>
          </p:cNvSpPr>
          <p:nvPr>
            <p:ph sz="half" idx="1"/>
          </p:nvPr>
        </p:nvSpPr>
        <p:spPr>
          <a:xfrm>
            <a:off x="1143000" y="2531851"/>
            <a:ext cx="4754880" cy="4023360"/>
          </a:xfrm>
        </p:spPr>
        <p:txBody>
          <a:bodyPr>
            <a:normAutofit/>
          </a:bodyPr>
          <a:lstStyle/>
          <a:p>
            <a:pPr algn="l"/>
            <a:r>
              <a:rPr lang="en-US" sz="1800" b="1" i="0" u="none" strike="noStrike" baseline="0" dirty="0">
                <a:solidFill>
                  <a:srgbClr val="000000"/>
                </a:solidFill>
                <a:latin typeface="Calibri-Bold"/>
              </a:rPr>
              <a:t>Donation of food packs</a:t>
            </a:r>
          </a:p>
          <a:p>
            <a:pPr lvl="1"/>
            <a:r>
              <a:rPr lang="en-US" b="0" i="0" u="none" strike="noStrike" baseline="0" dirty="0">
                <a:solidFill>
                  <a:srgbClr val="000000"/>
                </a:solidFill>
                <a:latin typeface="Calibri" panose="020F0502020204030204" pitchFamily="34" charset="0"/>
              </a:rPr>
              <a:t>Owing to the critical situation following the sudden lockdown in 2020, the group responded by creating a special emergency fund of Rs1,000,000 to support the neediest of the North.</a:t>
            </a:r>
          </a:p>
          <a:p>
            <a:pPr lvl="1"/>
            <a:r>
              <a:rPr lang="en-US" b="0" i="0" u="none" strike="noStrike" baseline="0" dirty="0">
                <a:solidFill>
                  <a:srgbClr val="000000"/>
                </a:solidFill>
                <a:latin typeface="Calibri" panose="020F0502020204030204" pitchFamily="34" charset="0"/>
              </a:rPr>
              <a:t>339 food packs sponsored for 5 NGOs of the North for a total of Rs 543,762.</a:t>
            </a:r>
          </a:p>
        </p:txBody>
      </p:sp>
      <p:sp>
        <p:nvSpPr>
          <p:cNvPr id="4" name="Content Placeholder 3">
            <a:extLst>
              <a:ext uri="{FF2B5EF4-FFF2-40B4-BE49-F238E27FC236}">
                <a16:creationId xmlns:a16="http://schemas.microsoft.com/office/drawing/2014/main" id="{B9393372-8346-41BE-8136-26428FCD3C9B}"/>
              </a:ext>
            </a:extLst>
          </p:cNvPr>
          <p:cNvSpPr>
            <a:spLocks noGrp="1"/>
          </p:cNvSpPr>
          <p:nvPr>
            <p:ph sz="half" idx="2"/>
          </p:nvPr>
        </p:nvSpPr>
        <p:spPr/>
        <p:txBody>
          <a:bodyPr>
            <a:normAutofit/>
          </a:bodyPr>
          <a:lstStyle/>
          <a:p>
            <a:pPr algn="l"/>
            <a:r>
              <a:rPr lang="en-US" sz="2400" b="1" i="0" u="none" strike="noStrike" baseline="0" dirty="0">
                <a:solidFill>
                  <a:srgbClr val="000000"/>
                </a:solidFill>
                <a:latin typeface="Calibri-Bold"/>
              </a:rPr>
              <a:t>Stay safe operation</a:t>
            </a:r>
          </a:p>
          <a:p>
            <a:pPr lvl="1"/>
            <a:r>
              <a:rPr lang="en-US" sz="2200" b="0" i="0" u="none" strike="noStrike" baseline="0" dirty="0">
                <a:solidFill>
                  <a:srgbClr val="000000"/>
                </a:solidFill>
                <a:latin typeface="Calibri" panose="020F0502020204030204" pitchFamily="34" charset="0"/>
              </a:rPr>
              <a:t>Donation of masks and sanitizing solution to NGOs of the North and hands free </a:t>
            </a:r>
            <a:r>
              <a:rPr lang="en-US" sz="2200" b="0" i="0" u="none" strike="noStrike" baseline="0" dirty="0" err="1">
                <a:solidFill>
                  <a:srgbClr val="000000"/>
                </a:solidFill>
                <a:latin typeface="Calibri" panose="020F0502020204030204" pitchFamily="34" charset="0"/>
              </a:rPr>
              <a:t>sanitising</a:t>
            </a:r>
            <a:r>
              <a:rPr lang="en-US" sz="2200" b="0" i="0" u="none" strike="noStrike" baseline="0" dirty="0">
                <a:solidFill>
                  <a:srgbClr val="000000"/>
                </a:solidFill>
                <a:latin typeface="Calibri" panose="020F0502020204030204" pitchFamily="34" charset="0"/>
              </a:rPr>
              <a:t> stations to the SSR National Hospital.</a:t>
            </a:r>
          </a:p>
          <a:p>
            <a:pPr algn="l"/>
            <a:r>
              <a:rPr lang="en-US" sz="2400" b="1" i="0" u="none" strike="noStrike" baseline="0" dirty="0">
                <a:solidFill>
                  <a:srgbClr val="000000"/>
                </a:solidFill>
                <a:latin typeface="Calibri-Bold"/>
              </a:rPr>
              <a:t>Group support</a:t>
            </a:r>
          </a:p>
          <a:p>
            <a:pPr lvl="1"/>
            <a:r>
              <a:rPr lang="en-US" sz="2200" b="0" i="0" u="none" strike="noStrike" baseline="0" dirty="0">
                <a:solidFill>
                  <a:srgbClr val="000000"/>
                </a:solidFill>
                <a:latin typeface="Calibri" panose="020F0502020204030204" pitchFamily="34" charset="0"/>
              </a:rPr>
              <a:t>Our Common Home Project Psychological support to a family following a </a:t>
            </a:r>
            <a:r>
              <a:rPr lang="en-US" sz="2200" b="0" i="0" u="none" strike="noStrike" baseline="0" dirty="0" err="1">
                <a:solidFill>
                  <a:srgbClr val="000000"/>
                </a:solidFill>
                <a:latin typeface="Calibri" panose="020F0502020204030204" pitchFamily="34" charset="0"/>
              </a:rPr>
              <a:t>tragric</a:t>
            </a:r>
            <a:r>
              <a:rPr lang="en-US" sz="2200" b="0" i="0" u="none" strike="noStrike" baseline="0" dirty="0">
                <a:solidFill>
                  <a:srgbClr val="000000"/>
                </a:solidFill>
                <a:latin typeface="Calibri" panose="020F0502020204030204" pitchFamily="34" charset="0"/>
              </a:rPr>
              <a:t> accident</a:t>
            </a:r>
            <a:endParaRPr lang="en-MU" dirty="0"/>
          </a:p>
          <a:p>
            <a:endParaRPr lang="en-MU" dirty="0"/>
          </a:p>
        </p:txBody>
      </p:sp>
      <p:pic>
        <p:nvPicPr>
          <p:cNvPr id="5" name="Picture 4">
            <a:extLst>
              <a:ext uri="{FF2B5EF4-FFF2-40B4-BE49-F238E27FC236}">
                <a16:creationId xmlns:a16="http://schemas.microsoft.com/office/drawing/2014/main" id="{DB3A8F39-2D36-474D-895E-6A9D552D2F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10332" y="418214"/>
            <a:ext cx="1034099" cy="712325"/>
          </a:xfrm>
          <a:prstGeom prst="rect">
            <a:avLst/>
          </a:prstGeom>
        </p:spPr>
      </p:pic>
    </p:spTree>
    <p:extLst>
      <p:ext uri="{BB962C8B-B14F-4D97-AF65-F5344CB8AC3E}">
        <p14:creationId xmlns:p14="http://schemas.microsoft.com/office/powerpoint/2010/main" val="558101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706E7-4C47-4FEE-8792-3385D5A22D03}"/>
              </a:ext>
            </a:extLst>
          </p:cNvPr>
          <p:cNvSpPr>
            <a:spLocks noGrp="1"/>
          </p:cNvSpPr>
          <p:nvPr>
            <p:ph type="title"/>
          </p:nvPr>
        </p:nvSpPr>
        <p:spPr>
          <a:xfrm>
            <a:off x="1033944" y="0"/>
            <a:ext cx="9875520" cy="1356360"/>
          </a:xfrm>
        </p:spPr>
        <p:txBody>
          <a:bodyPr/>
          <a:lstStyle/>
          <a:p>
            <a:r>
              <a:rPr lang="en-US" sz="1800" b="1" i="0" u="none" strike="noStrike" baseline="0" dirty="0">
                <a:solidFill>
                  <a:schemeClr val="tx1"/>
                </a:solidFill>
                <a:latin typeface="Economica-Bold"/>
              </a:rPr>
              <a:t>TERRA’S RAPID RESPONSE TO</a:t>
            </a:r>
            <a:br>
              <a:rPr lang="en-US" sz="1800" b="1" i="0" u="none" strike="noStrike" baseline="0" dirty="0">
                <a:solidFill>
                  <a:schemeClr val="tx1"/>
                </a:solidFill>
                <a:latin typeface="Economica-Bold"/>
              </a:rPr>
            </a:br>
            <a:r>
              <a:rPr lang="en-US" sz="1800" b="1" i="0" u="none" strike="noStrike" baseline="0" dirty="0">
                <a:solidFill>
                  <a:schemeClr val="tx1"/>
                </a:solidFill>
                <a:latin typeface="Economica-Bold"/>
              </a:rPr>
              <a:t>THE MV WAKASHIO OIL SPILL</a:t>
            </a:r>
            <a:endParaRPr lang="en-MU" dirty="0">
              <a:solidFill>
                <a:schemeClr val="tx1"/>
              </a:solidFill>
            </a:endParaRPr>
          </a:p>
        </p:txBody>
      </p:sp>
      <p:sp>
        <p:nvSpPr>
          <p:cNvPr id="8" name="Content Placeholder 2">
            <a:extLst>
              <a:ext uri="{FF2B5EF4-FFF2-40B4-BE49-F238E27FC236}">
                <a16:creationId xmlns:a16="http://schemas.microsoft.com/office/drawing/2014/main" id="{2E5A41ED-BEAC-44A4-895D-E6999BD6D21C}"/>
              </a:ext>
            </a:extLst>
          </p:cNvPr>
          <p:cNvSpPr txBox="1">
            <a:spLocks/>
          </p:cNvSpPr>
          <p:nvPr/>
        </p:nvSpPr>
        <p:spPr>
          <a:xfrm>
            <a:off x="4271858" y="2188697"/>
            <a:ext cx="3614194" cy="4352927"/>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l">
              <a:buNone/>
            </a:pPr>
            <a:endParaRPr lang="en-US" sz="1100" b="1" i="0" u="none" strike="noStrike" baseline="0" dirty="0">
              <a:solidFill>
                <a:srgbClr val="002500"/>
              </a:solidFill>
            </a:endParaRPr>
          </a:p>
        </p:txBody>
      </p:sp>
      <p:pic>
        <p:nvPicPr>
          <p:cNvPr id="13" name="Picture 12">
            <a:extLst>
              <a:ext uri="{FF2B5EF4-FFF2-40B4-BE49-F238E27FC236}">
                <a16:creationId xmlns:a16="http://schemas.microsoft.com/office/drawing/2014/main" id="{7AB4C6F0-E455-4DDC-BDE3-84438616A4C1}"/>
              </a:ext>
            </a:extLst>
          </p:cNvPr>
          <p:cNvPicPr>
            <a:picLocks noChangeAspect="1"/>
          </p:cNvPicPr>
          <p:nvPr/>
        </p:nvPicPr>
        <p:blipFill rotWithShape="1">
          <a:blip r:embed="rId2"/>
          <a:srcRect l="37887" t="17737" r="16261" b="6666"/>
          <a:stretch/>
        </p:blipFill>
        <p:spPr>
          <a:xfrm>
            <a:off x="6560191" y="1614611"/>
            <a:ext cx="5312761" cy="4927013"/>
          </a:xfrm>
          <a:prstGeom prst="rect">
            <a:avLst/>
          </a:prstGeom>
        </p:spPr>
      </p:pic>
      <p:sp>
        <p:nvSpPr>
          <p:cNvPr id="14" name="Content Placeholder 2">
            <a:extLst>
              <a:ext uri="{FF2B5EF4-FFF2-40B4-BE49-F238E27FC236}">
                <a16:creationId xmlns:a16="http://schemas.microsoft.com/office/drawing/2014/main" id="{B2935A11-9894-4076-9E95-93BAD7A4D4C6}"/>
              </a:ext>
            </a:extLst>
          </p:cNvPr>
          <p:cNvSpPr>
            <a:spLocks noGrp="1"/>
          </p:cNvSpPr>
          <p:nvPr>
            <p:ph idx="1"/>
          </p:nvPr>
        </p:nvSpPr>
        <p:spPr>
          <a:xfrm>
            <a:off x="175900" y="1182848"/>
            <a:ext cx="6174565" cy="5358776"/>
          </a:xfrm>
        </p:spPr>
        <p:txBody>
          <a:bodyPr>
            <a:noAutofit/>
          </a:bodyPr>
          <a:lstStyle/>
          <a:p>
            <a:pPr marL="45720" indent="0" algn="l">
              <a:buNone/>
            </a:pPr>
            <a:r>
              <a:rPr lang="en-US" sz="1300" b="0" i="0" u="none" strike="noStrike" baseline="0" dirty="0">
                <a:solidFill>
                  <a:schemeClr val="tx1"/>
                </a:solidFill>
              </a:rPr>
              <a:t>The Creative Park of the Beau Plan Smart City was made fully available as the base of operations. </a:t>
            </a:r>
            <a:r>
              <a:rPr lang="en-US" sz="1300" b="0" i="0" u="none" strike="noStrike" baseline="0" dirty="0" err="1">
                <a:solidFill>
                  <a:schemeClr val="tx1"/>
                </a:solidFill>
              </a:rPr>
              <a:t>Terragen</a:t>
            </a:r>
            <a:r>
              <a:rPr lang="en-US" sz="1300" b="0" i="0" u="none" strike="noStrike" baseline="0" dirty="0">
                <a:solidFill>
                  <a:schemeClr val="tx1"/>
                </a:solidFill>
              </a:rPr>
              <a:t> donated 32 </a:t>
            </a:r>
            <a:r>
              <a:rPr lang="en-US" sz="1300" b="0" i="0" u="none" strike="noStrike" baseline="0" dirty="0" err="1">
                <a:solidFill>
                  <a:schemeClr val="tx1"/>
                </a:solidFill>
              </a:rPr>
              <a:t>tonnes</a:t>
            </a:r>
            <a:r>
              <a:rPr lang="en-US" sz="1300" b="0" i="0" u="none" strike="noStrike" baseline="0" dirty="0">
                <a:solidFill>
                  <a:schemeClr val="tx1"/>
                </a:solidFill>
              </a:rPr>
              <a:t> of cane straw, complemented by nylon mesh from Attitude Hotels and sewing needles from resident artisan Patrick </a:t>
            </a:r>
            <a:r>
              <a:rPr lang="en-US" sz="1300" b="0" i="0" u="none" strike="noStrike" baseline="0" dirty="0" err="1">
                <a:solidFill>
                  <a:schemeClr val="tx1"/>
                </a:solidFill>
              </a:rPr>
              <a:t>Mavros</a:t>
            </a:r>
            <a:r>
              <a:rPr lang="en-US" sz="1300" b="0" i="0" u="none" strike="noStrike" baseline="0" dirty="0">
                <a:solidFill>
                  <a:schemeClr val="tx1"/>
                </a:solidFill>
              </a:rPr>
              <a:t>, to enable manufacture of the biomass booms.</a:t>
            </a:r>
          </a:p>
          <a:p>
            <a:pPr marL="45720" indent="0" algn="l">
              <a:buNone/>
            </a:pPr>
            <a:r>
              <a:rPr lang="en-US" sz="1300" b="0" i="0" u="none" strike="noStrike" baseline="0" dirty="0">
                <a:solidFill>
                  <a:schemeClr val="tx1"/>
                </a:solidFill>
              </a:rPr>
              <a:t>Volunteers rapidly began to arrive in groups at the Creative Park, and by 10 a.m. on the first official day of operations, there were 500 people producing booms together in a diverse and spirited community production line.</a:t>
            </a:r>
          </a:p>
          <a:p>
            <a:pPr marL="45720" indent="0" algn="l">
              <a:buNone/>
            </a:pPr>
            <a:r>
              <a:rPr lang="en-US" sz="1300" b="0" i="0" u="none" strike="noStrike" baseline="0" dirty="0">
                <a:solidFill>
                  <a:schemeClr val="tx1"/>
                </a:solidFill>
              </a:rPr>
              <a:t>Over the next seven days, more than 2,500 volunteers arrived at the Creative Park to contribute in the collective effort, enabling the manufacture of 11km of floating boom to help contain the oil spill. More than 50 companies enabled their staff to volunteer, including the Terra Group and  Attitude Hotels. Volunteers arrived from local government departments, NGOs, tenants at the Creative Park and members of surrounding communities. Attitude Hotels and a host of other local companies made a massive effort to provide food and beverages to the hard-working volunteers.</a:t>
            </a:r>
          </a:p>
          <a:p>
            <a:pPr marL="45720" indent="0" algn="l">
              <a:buNone/>
            </a:pPr>
            <a:r>
              <a:rPr lang="en-US" sz="1300" b="0" i="0" u="none" strike="noStrike" baseline="0" dirty="0">
                <a:solidFill>
                  <a:schemeClr val="tx1"/>
                </a:solidFill>
              </a:rPr>
              <a:t>The Creative Park also became a collection point for public donations of protective equipment for font-line workers at the oil spill. All donations were transported to critical areas of the spill, along with the daily dispatch of the cane straw bales.</a:t>
            </a:r>
          </a:p>
          <a:p>
            <a:pPr marL="45720" indent="0" algn="l">
              <a:buNone/>
            </a:pPr>
            <a:r>
              <a:rPr lang="en-US" sz="1300" b="0" i="0" u="none" strike="noStrike" baseline="0" dirty="0">
                <a:solidFill>
                  <a:schemeClr val="tx1"/>
                </a:solidFill>
              </a:rPr>
              <a:t>This incredible initiative illustrates the value of local craft and underscores the tremendous power of civil society when responding in solidarity to a crisis. The collective community experience highlights the great potential for transformation when diverse people come together in a common struggle.</a:t>
            </a:r>
          </a:p>
          <a:p>
            <a:pPr marL="45720" indent="0" algn="l">
              <a:buNone/>
            </a:pPr>
            <a:r>
              <a:rPr lang="en-US" sz="1300" b="0" i="0" u="none" strike="noStrike" baseline="0" dirty="0">
                <a:solidFill>
                  <a:schemeClr val="tx1"/>
                </a:solidFill>
              </a:rPr>
              <a:t>Terra’s stakeholder relationships are strengthened through this experience and it has injected new life into the idea of the Creative Park as a home for local craft and artisans.</a:t>
            </a:r>
            <a:endParaRPr lang="en-MU" sz="1300" dirty="0">
              <a:solidFill>
                <a:schemeClr val="tx1"/>
              </a:solidFill>
            </a:endParaRPr>
          </a:p>
        </p:txBody>
      </p:sp>
      <p:sp>
        <p:nvSpPr>
          <p:cNvPr id="16" name="Content Placeholder 2">
            <a:extLst>
              <a:ext uri="{FF2B5EF4-FFF2-40B4-BE49-F238E27FC236}">
                <a16:creationId xmlns:a16="http://schemas.microsoft.com/office/drawing/2014/main" id="{99317344-6E6D-4A89-8197-001897DFB9C6}"/>
              </a:ext>
            </a:extLst>
          </p:cNvPr>
          <p:cNvSpPr txBox="1">
            <a:spLocks/>
          </p:cNvSpPr>
          <p:nvPr/>
        </p:nvSpPr>
        <p:spPr>
          <a:xfrm>
            <a:off x="7057003" y="506033"/>
            <a:ext cx="4612083" cy="547690"/>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l">
              <a:buNone/>
            </a:pPr>
            <a:r>
              <a:rPr lang="en-US" sz="1200" b="1" i="0" u="none" strike="noStrike" baseline="0" dirty="0">
                <a:solidFill>
                  <a:schemeClr val="tx1"/>
                </a:solidFill>
              </a:rPr>
              <a:t>On the 25 July 2020, a Japanese bulk carrier vessel, the MV </a:t>
            </a:r>
            <a:r>
              <a:rPr lang="en-US" sz="1200" b="1" i="0" u="none" strike="noStrike" baseline="0" dirty="0" err="1">
                <a:solidFill>
                  <a:schemeClr val="tx1"/>
                </a:solidFill>
              </a:rPr>
              <a:t>Wakashio</a:t>
            </a:r>
            <a:r>
              <a:rPr lang="en-US" sz="1200" b="1" i="0" u="none" strike="noStrike" baseline="0" dirty="0">
                <a:solidFill>
                  <a:schemeClr val="tx1"/>
                </a:solidFill>
              </a:rPr>
              <a:t>, ran aground on an offshore coral reef, south of Mauritius. The ship proceeded to break apart, leaking some 1,000 </a:t>
            </a:r>
            <a:r>
              <a:rPr lang="en-US" sz="1200" b="1" i="0" u="none" strike="noStrike" baseline="0" dirty="0" err="1">
                <a:solidFill>
                  <a:schemeClr val="tx1"/>
                </a:solidFill>
              </a:rPr>
              <a:t>tonnes</a:t>
            </a:r>
            <a:r>
              <a:rPr lang="en-US" sz="1200" b="1" dirty="0">
                <a:solidFill>
                  <a:schemeClr val="tx1"/>
                </a:solidFill>
              </a:rPr>
              <a:t> </a:t>
            </a:r>
            <a:r>
              <a:rPr lang="en-US" sz="1200" b="1" i="0" u="none" strike="noStrike" baseline="0" dirty="0">
                <a:solidFill>
                  <a:schemeClr val="tx1"/>
                </a:solidFill>
              </a:rPr>
              <a:t>of oil into the ocean </a:t>
            </a:r>
            <a:r>
              <a:rPr lang="en-US" sz="1200" b="1" dirty="0">
                <a:solidFill>
                  <a:schemeClr val="tx1"/>
                </a:solidFill>
              </a:rPr>
              <a:t>Park as a home for local craft and artisans.</a:t>
            </a:r>
            <a:endParaRPr lang="en-MU" sz="1200" b="1" dirty="0">
              <a:solidFill>
                <a:schemeClr val="tx1"/>
              </a:solidFill>
            </a:endParaRPr>
          </a:p>
        </p:txBody>
      </p:sp>
      <p:pic>
        <p:nvPicPr>
          <p:cNvPr id="7" name="Picture 6">
            <a:extLst>
              <a:ext uri="{FF2B5EF4-FFF2-40B4-BE49-F238E27FC236}">
                <a16:creationId xmlns:a16="http://schemas.microsoft.com/office/drawing/2014/main" id="{4A887FA5-27DC-4F0D-AFEE-7817E312F1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38853" y="5639642"/>
            <a:ext cx="1034099" cy="712325"/>
          </a:xfrm>
          <a:prstGeom prst="rect">
            <a:avLst/>
          </a:prstGeom>
        </p:spPr>
      </p:pic>
    </p:spTree>
    <p:extLst>
      <p:ext uri="{BB962C8B-B14F-4D97-AF65-F5344CB8AC3E}">
        <p14:creationId xmlns:p14="http://schemas.microsoft.com/office/powerpoint/2010/main" val="3975134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5564E-52A9-4E9B-AC82-761517050DFF}"/>
              </a:ext>
            </a:extLst>
          </p:cNvPr>
          <p:cNvSpPr>
            <a:spLocks noGrp="1"/>
          </p:cNvSpPr>
          <p:nvPr>
            <p:ph type="title"/>
          </p:nvPr>
        </p:nvSpPr>
        <p:spPr>
          <a:xfrm>
            <a:off x="964734" y="438887"/>
            <a:ext cx="9473702" cy="1356360"/>
          </a:xfrm>
        </p:spPr>
        <p:txBody>
          <a:bodyPr>
            <a:normAutofit/>
          </a:bodyPr>
          <a:lstStyle/>
          <a:p>
            <a:r>
              <a:rPr lang="en-US" sz="4000" dirty="0" err="1"/>
              <a:t>Omnicane’s</a:t>
            </a:r>
            <a:r>
              <a:rPr lang="en-US" sz="4000" dirty="0"/>
              <a:t> CSR Incentives</a:t>
            </a:r>
            <a:endParaRPr lang="en-MU" sz="4000" dirty="0"/>
          </a:p>
        </p:txBody>
      </p:sp>
      <p:sp>
        <p:nvSpPr>
          <p:cNvPr id="3" name="Content Placeholder 2">
            <a:extLst>
              <a:ext uri="{FF2B5EF4-FFF2-40B4-BE49-F238E27FC236}">
                <a16:creationId xmlns:a16="http://schemas.microsoft.com/office/drawing/2014/main" id="{FC7877FA-E943-4400-A519-C889D5412444}"/>
              </a:ext>
            </a:extLst>
          </p:cNvPr>
          <p:cNvSpPr>
            <a:spLocks noGrp="1"/>
          </p:cNvSpPr>
          <p:nvPr>
            <p:ph idx="1"/>
          </p:nvPr>
        </p:nvSpPr>
        <p:spPr>
          <a:xfrm>
            <a:off x="689994" y="3931505"/>
            <a:ext cx="4058175" cy="2483276"/>
          </a:xfrm>
        </p:spPr>
        <p:txBody>
          <a:bodyPr>
            <a:normAutofit/>
          </a:bodyPr>
          <a:lstStyle/>
          <a:p>
            <a:r>
              <a:rPr lang="en-US" sz="1200" dirty="0">
                <a:solidFill>
                  <a:schemeClr val="tx1"/>
                </a:solidFill>
              </a:rPr>
              <a:t>The Foundation has an internal CSER steering committee of 9 members. The committee assesses new projects and reviews progress in respect of ongoing projects. The following entities of </a:t>
            </a:r>
            <a:r>
              <a:rPr lang="en-US" sz="1200" dirty="0" err="1">
                <a:solidFill>
                  <a:schemeClr val="tx1"/>
                </a:solidFill>
              </a:rPr>
              <a:t>Omnicane</a:t>
            </a:r>
            <a:r>
              <a:rPr lang="en-US" sz="1200" dirty="0">
                <a:solidFill>
                  <a:schemeClr val="tx1"/>
                </a:solidFill>
              </a:rPr>
              <a:t> are represented in </a:t>
            </a:r>
            <a:r>
              <a:rPr lang="en-US" sz="1200" dirty="0" err="1">
                <a:solidFill>
                  <a:schemeClr val="tx1"/>
                </a:solidFill>
              </a:rPr>
              <a:t>Omnicane</a:t>
            </a:r>
            <a:r>
              <a:rPr lang="en-US" sz="1200" dirty="0">
                <a:solidFill>
                  <a:schemeClr val="tx1"/>
                </a:solidFill>
              </a:rPr>
              <a:t> Foundation:</a:t>
            </a:r>
          </a:p>
          <a:p>
            <a:r>
              <a:rPr lang="en-US" sz="1200" dirty="0" err="1">
                <a:solidFill>
                  <a:schemeClr val="tx1"/>
                </a:solidFill>
              </a:rPr>
              <a:t>Omnicane</a:t>
            </a:r>
            <a:r>
              <a:rPr lang="en-US" sz="1200" dirty="0">
                <a:solidFill>
                  <a:schemeClr val="tx1"/>
                </a:solidFill>
              </a:rPr>
              <a:t> Milling Operations Limited</a:t>
            </a:r>
          </a:p>
          <a:p>
            <a:r>
              <a:rPr lang="en-US" sz="1200" dirty="0" err="1">
                <a:solidFill>
                  <a:schemeClr val="tx1"/>
                </a:solidFill>
              </a:rPr>
              <a:t>Omnicane</a:t>
            </a:r>
            <a:r>
              <a:rPr lang="en-US" sz="1200" dirty="0">
                <a:solidFill>
                  <a:schemeClr val="tx1"/>
                </a:solidFill>
              </a:rPr>
              <a:t> Thermal Energy Operations (La </a:t>
            </a:r>
            <a:r>
              <a:rPr lang="en-US" sz="1200" dirty="0" err="1">
                <a:solidFill>
                  <a:schemeClr val="tx1"/>
                </a:solidFill>
              </a:rPr>
              <a:t>Baraque</a:t>
            </a:r>
            <a:r>
              <a:rPr lang="en-US" sz="1200" dirty="0">
                <a:solidFill>
                  <a:schemeClr val="tx1"/>
                </a:solidFill>
              </a:rPr>
              <a:t>) Limited</a:t>
            </a:r>
          </a:p>
          <a:p>
            <a:r>
              <a:rPr lang="en-US" sz="1200" dirty="0" err="1">
                <a:solidFill>
                  <a:schemeClr val="tx1"/>
                </a:solidFill>
              </a:rPr>
              <a:t>Omnicane</a:t>
            </a:r>
            <a:r>
              <a:rPr lang="en-US" sz="1200" dirty="0">
                <a:solidFill>
                  <a:schemeClr val="tx1"/>
                </a:solidFill>
              </a:rPr>
              <a:t> Thermal Energy Operations (St Aubin) Limited</a:t>
            </a:r>
          </a:p>
          <a:p>
            <a:r>
              <a:rPr lang="en-US" sz="1200" dirty="0" err="1">
                <a:solidFill>
                  <a:schemeClr val="tx1"/>
                </a:solidFill>
              </a:rPr>
              <a:t>Omnicane</a:t>
            </a:r>
            <a:r>
              <a:rPr lang="en-US" sz="1200" dirty="0">
                <a:solidFill>
                  <a:schemeClr val="tx1"/>
                </a:solidFill>
              </a:rPr>
              <a:t> Limited</a:t>
            </a:r>
            <a:endParaRPr lang="en-MU" sz="1200" dirty="0">
              <a:solidFill>
                <a:schemeClr val="tx1"/>
              </a:solidFill>
            </a:endParaRPr>
          </a:p>
        </p:txBody>
      </p:sp>
      <p:sp>
        <p:nvSpPr>
          <p:cNvPr id="4" name="Content Placeholder 2">
            <a:extLst>
              <a:ext uri="{FF2B5EF4-FFF2-40B4-BE49-F238E27FC236}">
                <a16:creationId xmlns:a16="http://schemas.microsoft.com/office/drawing/2014/main" id="{1F7185AF-8B37-48D5-B08C-095C40D02719}"/>
              </a:ext>
            </a:extLst>
          </p:cNvPr>
          <p:cNvSpPr txBox="1">
            <a:spLocks/>
          </p:cNvSpPr>
          <p:nvPr/>
        </p:nvSpPr>
        <p:spPr>
          <a:xfrm>
            <a:off x="689994" y="1795247"/>
            <a:ext cx="3749879" cy="2483276"/>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sz="1200" dirty="0">
                <a:solidFill>
                  <a:schemeClr val="tx1"/>
                </a:solidFill>
              </a:rPr>
              <a:t>To ensure better coordination and sustainability for the Group’s CSER initiatives in </a:t>
            </a:r>
            <a:r>
              <a:rPr lang="en-US" sz="1200" dirty="0" err="1">
                <a:solidFill>
                  <a:schemeClr val="tx1"/>
                </a:solidFill>
              </a:rPr>
              <a:t>favour</a:t>
            </a:r>
            <a:r>
              <a:rPr lang="en-US" sz="1200" dirty="0">
                <a:solidFill>
                  <a:schemeClr val="tx1"/>
                </a:solidFill>
              </a:rPr>
              <a:t> of the community, the Company created an exclusively CSER-dedicated entity, </a:t>
            </a:r>
            <a:r>
              <a:rPr lang="en-US" sz="1200" dirty="0" err="1">
                <a:solidFill>
                  <a:schemeClr val="tx1"/>
                </a:solidFill>
              </a:rPr>
              <a:t>Omnicane</a:t>
            </a:r>
            <a:r>
              <a:rPr lang="en-US" sz="1200" dirty="0">
                <a:solidFill>
                  <a:schemeClr val="tx1"/>
                </a:solidFill>
              </a:rPr>
              <a:t> Foundation, in October 2009. By virtue of its registration with the National Corporate Social Responsibility (CSR) Committee, the Foundation is able to initiate and implement projects pertaining to community development. These projects aim to promote human development and, in many instances, alleviate poverty, in harmony with the natural environment.</a:t>
            </a:r>
          </a:p>
          <a:p>
            <a:pPr marL="45720" indent="0">
              <a:buNone/>
            </a:pPr>
            <a:endParaRPr lang="en-US" sz="1200" dirty="0">
              <a:solidFill>
                <a:schemeClr val="tx1"/>
              </a:solidFill>
            </a:endParaRPr>
          </a:p>
        </p:txBody>
      </p:sp>
      <p:pic>
        <p:nvPicPr>
          <p:cNvPr id="6" name="Picture 5">
            <a:extLst>
              <a:ext uri="{FF2B5EF4-FFF2-40B4-BE49-F238E27FC236}">
                <a16:creationId xmlns:a16="http://schemas.microsoft.com/office/drawing/2014/main" id="{D24FB194-1336-4C58-9903-D51606BD2945}"/>
              </a:ext>
            </a:extLst>
          </p:cNvPr>
          <p:cNvPicPr>
            <a:picLocks noChangeAspect="1"/>
          </p:cNvPicPr>
          <p:nvPr/>
        </p:nvPicPr>
        <p:blipFill rotWithShape="1">
          <a:blip r:embed="rId2"/>
          <a:srcRect l="48234" t="31804" r="5390" b="11670"/>
          <a:stretch/>
        </p:blipFill>
        <p:spPr>
          <a:xfrm>
            <a:off x="5293453" y="1795247"/>
            <a:ext cx="6449098" cy="4421550"/>
          </a:xfrm>
          <a:prstGeom prst="rect">
            <a:avLst/>
          </a:prstGeom>
        </p:spPr>
      </p:pic>
      <p:pic>
        <p:nvPicPr>
          <p:cNvPr id="7" name="Picture 6">
            <a:extLst>
              <a:ext uri="{FF2B5EF4-FFF2-40B4-BE49-F238E27FC236}">
                <a16:creationId xmlns:a16="http://schemas.microsoft.com/office/drawing/2014/main" id="{C4D2B01E-0E0C-44D4-AFE8-D28FD6E9D8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10332" y="418214"/>
            <a:ext cx="1034099" cy="712325"/>
          </a:xfrm>
          <a:prstGeom prst="rect">
            <a:avLst/>
          </a:prstGeom>
        </p:spPr>
      </p:pic>
    </p:spTree>
    <p:extLst>
      <p:ext uri="{BB962C8B-B14F-4D97-AF65-F5344CB8AC3E}">
        <p14:creationId xmlns:p14="http://schemas.microsoft.com/office/powerpoint/2010/main" val="3743458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6538E-52C5-4FD0-BBCE-77FCEBB20634}"/>
              </a:ext>
            </a:extLst>
          </p:cNvPr>
          <p:cNvSpPr>
            <a:spLocks noGrp="1"/>
          </p:cNvSpPr>
          <p:nvPr>
            <p:ph type="title"/>
          </p:nvPr>
        </p:nvSpPr>
        <p:spPr>
          <a:xfrm>
            <a:off x="1143000" y="609600"/>
            <a:ext cx="9875520" cy="799750"/>
          </a:xfrm>
        </p:spPr>
        <p:txBody>
          <a:bodyPr/>
          <a:lstStyle/>
          <a:p>
            <a:r>
              <a:rPr lang="en-US" dirty="0"/>
              <a:t>Contents</a:t>
            </a:r>
            <a:endParaRPr lang="en-MU" dirty="0"/>
          </a:p>
        </p:txBody>
      </p:sp>
      <p:sp>
        <p:nvSpPr>
          <p:cNvPr id="3" name="Content Placeholder 2">
            <a:extLst>
              <a:ext uri="{FF2B5EF4-FFF2-40B4-BE49-F238E27FC236}">
                <a16:creationId xmlns:a16="http://schemas.microsoft.com/office/drawing/2014/main" id="{E7F39078-9E75-4E80-BCFD-A5A78441263A}"/>
              </a:ext>
            </a:extLst>
          </p:cNvPr>
          <p:cNvSpPr>
            <a:spLocks noGrp="1"/>
          </p:cNvSpPr>
          <p:nvPr>
            <p:ph idx="1"/>
          </p:nvPr>
        </p:nvSpPr>
        <p:spPr>
          <a:xfrm>
            <a:off x="753799" y="1390650"/>
            <a:ext cx="10653921" cy="4857750"/>
          </a:xfrm>
        </p:spPr>
        <p:txBody>
          <a:bodyPr>
            <a:normAutofit fontScale="92500" lnSpcReduction="20000"/>
          </a:bodyPr>
          <a:lstStyle/>
          <a:p>
            <a:pPr marL="45720" indent="0">
              <a:buNone/>
            </a:pPr>
            <a:r>
              <a:rPr lang="en-GB" sz="2400" b="1" dirty="0">
                <a:solidFill>
                  <a:schemeClr val="tx1"/>
                </a:solidFill>
              </a:rPr>
              <a:t>Defining our Sustainable Drivers                                                                      ----------        3</a:t>
            </a:r>
          </a:p>
          <a:p>
            <a:pPr marL="45720" indent="0">
              <a:buNone/>
            </a:pPr>
            <a:r>
              <a:rPr lang="en-GB" sz="2400" b="1" dirty="0">
                <a:solidFill>
                  <a:schemeClr val="tx1"/>
                </a:solidFill>
              </a:rPr>
              <a:t>Sustainability Drivers                                                                                                    </a:t>
            </a:r>
          </a:p>
          <a:p>
            <a:pPr marL="274320" lvl="1" indent="0">
              <a:buNone/>
            </a:pPr>
            <a:r>
              <a:rPr lang="en-GB" sz="2200" b="1" dirty="0">
                <a:solidFill>
                  <a:schemeClr val="tx1"/>
                </a:solidFill>
              </a:rPr>
              <a:t>1. Social                                                                                                                                 -----------        8</a:t>
            </a:r>
          </a:p>
          <a:p>
            <a:pPr marL="548640" lvl="2" indent="0">
              <a:buNone/>
            </a:pPr>
            <a:r>
              <a:rPr lang="en-GB" sz="2000" dirty="0">
                <a:solidFill>
                  <a:schemeClr val="tx1"/>
                </a:solidFill>
              </a:rPr>
              <a:t>Focus on Human Capital                                                                                                         -----------       </a:t>
            </a:r>
            <a:r>
              <a:rPr lang="en-GB" sz="2000" b="1" dirty="0">
                <a:solidFill>
                  <a:schemeClr val="tx1"/>
                </a:solidFill>
              </a:rPr>
              <a:t> 10</a:t>
            </a:r>
          </a:p>
          <a:p>
            <a:pPr marL="548640" lvl="2" indent="0">
              <a:buNone/>
            </a:pPr>
            <a:r>
              <a:rPr lang="en-GB" sz="2000" dirty="0">
                <a:solidFill>
                  <a:schemeClr val="tx1"/>
                </a:solidFill>
              </a:rPr>
              <a:t>CSR Projects                                                                                                                                ------------       11</a:t>
            </a:r>
          </a:p>
          <a:p>
            <a:pPr marL="274320" lvl="1" indent="0">
              <a:buNone/>
            </a:pPr>
            <a:r>
              <a:rPr lang="en-GB" sz="2200" b="1" dirty="0">
                <a:solidFill>
                  <a:schemeClr val="tx1"/>
                </a:solidFill>
              </a:rPr>
              <a:t>2. Ethical                                                                                                                               -----------       22</a:t>
            </a:r>
          </a:p>
          <a:p>
            <a:pPr marL="548640" lvl="2" indent="0">
              <a:buNone/>
            </a:pPr>
            <a:r>
              <a:rPr lang="en-GB" sz="2000" dirty="0">
                <a:solidFill>
                  <a:schemeClr val="tx1"/>
                </a:solidFill>
              </a:rPr>
              <a:t>Defining our vision, mission and approach relative to sugar cane planters     ------------      24</a:t>
            </a:r>
          </a:p>
          <a:p>
            <a:pPr marL="548640" lvl="2" indent="0">
              <a:buNone/>
            </a:pPr>
            <a:r>
              <a:rPr lang="en-GB" sz="2000" dirty="0">
                <a:solidFill>
                  <a:schemeClr val="tx1"/>
                </a:solidFill>
              </a:rPr>
              <a:t>Our </a:t>
            </a:r>
            <a:r>
              <a:rPr lang="en-GB" sz="2000" dirty="0" err="1">
                <a:solidFill>
                  <a:schemeClr val="tx1"/>
                </a:solidFill>
              </a:rPr>
              <a:t>FairTrade</a:t>
            </a:r>
            <a:r>
              <a:rPr lang="en-GB" sz="2000" dirty="0">
                <a:solidFill>
                  <a:schemeClr val="tx1"/>
                </a:solidFill>
              </a:rPr>
              <a:t> Commitment                                                                                                 ------------      25</a:t>
            </a:r>
          </a:p>
          <a:p>
            <a:pPr marL="548640" lvl="2" indent="0">
              <a:buNone/>
            </a:pPr>
            <a:r>
              <a:rPr lang="en-GB" sz="2000" dirty="0" err="1">
                <a:solidFill>
                  <a:schemeClr val="tx1"/>
                </a:solidFill>
              </a:rPr>
              <a:t>FairTrade</a:t>
            </a:r>
            <a:r>
              <a:rPr lang="en-GB" sz="2000" dirty="0">
                <a:solidFill>
                  <a:schemeClr val="tx1"/>
                </a:solidFill>
              </a:rPr>
              <a:t> Impact                                                                                                                        ------------      26</a:t>
            </a:r>
          </a:p>
          <a:p>
            <a:pPr marL="274320" lvl="1" indent="0">
              <a:buNone/>
            </a:pPr>
            <a:r>
              <a:rPr lang="en-GB" sz="2200" b="1" dirty="0">
                <a:solidFill>
                  <a:schemeClr val="tx1"/>
                </a:solidFill>
              </a:rPr>
              <a:t>3. Environmental                                                                                                               -----------      33</a:t>
            </a:r>
          </a:p>
          <a:p>
            <a:pPr marL="548640" lvl="2" indent="0">
              <a:buNone/>
            </a:pPr>
            <a:r>
              <a:rPr lang="en-US" sz="2000" dirty="0">
                <a:solidFill>
                  <a:schemeClr val="tx1"/>
                </a:solidFill>
              </a:rPr>
              <a:t>The Circular Economy within the industry...                                                                  ------------      35</a:t>
            </a:r>
          </a:p>
          <a:p>
            <a:pPr marL="548640" lvl="2" indent="0">
              <a:buNone/>
            </a:pPr>
            <a:r>
              <a:rPr lang="en-US" sz="2000" dirty="0">
                <a:solidFill>
                  <a:schemeClr val="tx1"/>
                </a:solidFill>
              </a:rPr>
              <a:t>Key Benefits from Circular Economy                                                                                ------------      36</a:t>
            </a:r>
          </a:p>
          <a:p>
            <a:pPr marL="548640" lvl="2" indent="0">
              <a:buNone/>
            </a:pPr>
            <a:r>
              <a:rPr lang="en-US" sz="2000" dirty="0" err="1">
                <a:solidFill>
                  <a:schemeClr val="tx1"/>
                </a:solidFill>
              </a:rPr>
              <a:t>Omnicane</a:t>
            </a:r>
            <a:r>
              <a:rPr lang="en-US" sz="2000" dirty="0">
                <a:solidFill>
                  <a:schemeClr val="tx1"/>
                </a:solidFill>
              </a:rPr>
              <a:t> Bioethanol Distillery                                                                                          ------------      37</a:t>
            </a:r>
          </a:p>
          <a:p>
            <a:pPr marL="548640" lvl="2" indent="0">
              <a:buNone/>
            </a:pPr>
            <a:r>
              <a:rPr lang="en-US" sz="2000" dirty="0">
                <a:solidFill>
                  <a:schemeClr val="tx1"/>
                </a:solidFill>
              </a:rPr>
              <a:t>The Negative Carbon Footprint Commitment                                                             ------------      40</a:t>
            </a:r>
          </a:p>
          <a:p>
            <a:pPr marL="45720" indent="0">
              <a:buNone/>
            </a:pPr>
            <a:r>
              <a:rPr lang="en-US" sz="2400" b="1" dirty="0">
                <a:solidFill>
                  <a:schemeClr val="tx1"/>
                </a:solidFill>
              </a:rPr>
              <a:t>Going Forward                                                                                                          -----------    44</a:t>
            </a:r>
            <a:endParaRPr lang="en-GB" sz="2400" b="1" dirty="0">
              <a:solidFill>
                <a:schemeClr val="tx1"/>
              </a:solidFill>
            </a:endParaRPr>
          </a:p>
        </p:txBody>
      </p:sp>
      <p:pic>
        <p:nvPicPr>
          <p:cNvPr id="5" name="Picture 4">
            <a:extLst>
              <a:ext uri="{FF2B5EF4-FFF2-40B4-BE49-F238E27FC236}">
                <a16:creationId xmlns:a16="http://schemas.microsoft.com/office/drawing/2014/main" id="{E23C07EE-B858-49B5-A40A-04541DA51A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10332" y="418214"/>
            <a:ext cx="1034099" cy="712325"/>
          </a:xfrm>
          <a:prstGeom prst="rect">
            <a:avLst/>
          </a:prstGeom>
        </p:spPr>
      </p:pic>
    </p:spTree>
    <p:extLst>
      <p:ext uri="{BB962C8B-B14F-4D97-AF65-F5344CB8AC3E}">
        <p14:creationId xmlns:p14="http://schemas.microsoft.com/office/powerpoint/2010/main" val="2131244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EBDAB6A-6133-408B-A4F4-8DDFA4C89DEC}"/>
              </a:ext>
            </a:extLst>
          </p:cNvPr>
          <p:cNvSpPr txBox="1">
            <a:spLocks/>
          </p:cNvSpPr>
          <p:nvPr/>
        </p:nvSpPr>
        <p:spPr>
          <a:xfrm>
            <a:off x="874553" y="781567"/>
            <a:ext cx="10425418" cy="403860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Font typeface="Corbel" pitchFamily="34" charset="0"/>
              <a:buNone/>
            </a:pPr>
            <a:r>
              <a:rPr lang="en-US" sz="1800" b="0" i="0" u="none" strike="noStrike" baseline="0" dirty="0">
                <a:solidFill>
                  <a:srgbClr val="000000"/>
                </a:solidFill>
                <a:latin typeface="Calibri" panose="020F0502020204030204" pitchFamily="34" charset="0"/>
              </a:rPr>
              <a:t>Being a responsible corporate citizen, valuing our people, </a:t>
            </a:r>
            <a:r>
              <a:rPr lang="en-US" sz="1800" b="1" i="0" u="none" strike="noStrike" baseline="0" dirty="0">
                <a:solidFill>
                  <a:srgbClr val="00AF50"/>
                </a:solidFill>
                <a:latin typeface="Calibri" panose="020F0502020204030204" pitchFamily="34" charset="0"/>
              </a:rPr>
              <a:t>engaging constructively </a:t>
            </a:r>
            <a:r>
              <a:rPr lang="en-US" sz="1800" b="0" i="0" u="none" strike="noStrike" baseline="0" dirty="0">
                <a:solidFill>
                  <a:srgbClr val="000000"/>
                </a:solidFill>
                <a:latin typeface="Calibri" panose="020F0502020204030204" pitchFamily="34" charset="0"/>
              </a:rPr>
              <a:t>with our local communities and actively supporting numerous local and national NGOs.</a:t>
            </a:r>
            <a:endParaRPr lang="en-MU" sz="1800" dirty="0"/>
          </a:p>
        </p:txBody>
      </p:sp>
      <p:sp>
        <p:nvSpPr>
          <p:cNvPr id="8" name="Content Placeholder 2">
            <a:extLst>
              <a:ext uri="{FF2B5EF4-FFF2-40B4-BE49-F238E27FC236}">
                <a16:creationId xmlns:a16="http://schemas.microsoft.com/office/drawing/2014/main" id="{0862C710-5A95-4BC4-AF2C-4AC2F652868B}"/>
              </a:ext>
            </a:extLst>
          </p:cNvPr>
          <p:cNvSpPr>
            <a:spLocks noGrp="1"/>
          </p:cNvSpPr>
          <p:nvPr>
            <p:ph idx="1"/>
          </p:nvPr>
        </p:nvSpPr>
        <p:spPr>
          <a:xfrm>
            <a:off x="775210" y="1691766"/>
            <a:ext cx="4684698" cy="4038600"/>
          </a:xfrm>
        </p:spPr>
        <p:txBody>
          <a:bodyPr>
            <a:normAutofit/>
          </a:bodyPr>
          <a:lstStyle/>
          <a:p>
            <a:r>
              <a:rPr lang="en-US" sz="1800" b="0" i="0" u="none" strike="noStrike" baseline="0" dirty="0">
                <a:solidFill>
                  <a:srgbClr val="000000"/>
                </a:solidFill>
                <a:latin typeface="Calibri" panose="020F0502020204030204" pitchFamily="34" charset="0"/>
              </a:rPr>
              <a:t>Poverty alleviation</a:t>
            </a:r>
          </a:p>
          <a:p>
            <a:r>
              <a:rPr lang="en-US" sz="1800" b="0" i="0" u="none" strike="noStrike" baseline="0" dirty="0">
                <a:solidFill>
                  <a:srgbClr val="000000"/>
                </a:solidFill>
                <a:latin typeface="Calibri" panose="020F0502020204030204" pitchFamily="34" charset="0"/>
              </a:rPr>
              <a:t>Education</a:t>
            </a:r>
          </a:p>
          <a:p>
            <a:r>
              <a:rPr lang="en-US" sz="1800" b="0" i="0" u="none" strike="noStrike" baseline="0" dirty="0">
                <a:solidFill>
                  <a:srgbClr val="000000"/>
                </a:solidFill>
                <a:latin typeface="Calibri" panose="020F0502020204030204" pitchFamily="34" charset="0"/>
              </a:rPr>
              <a:t>Health and well being</a:t>
            </a:r>
          </a:p>
          <a:p>
            <a:r>
              <a:rPr lang="en-US" sz="1800" b="0" i="0" u="none" strike="noStrike" baseline="0" dirty="0">
                <a:solidFill>
                  <a:srgbClr val="000000"/>
                </a:solidFill>
                <a:latin typeface="Calibri" panose="020F0502020204030204" pitchFamily="34" charset="0"/>
              </a:rPr>
              <a:t>Sports</a:t>
            </a:r>
          </a:p>
          <a:p>
            <a:r>
              <a:rPr lang="en-US" sz="1800" b="0" i="0" u="none" strike="noStrike" baseline="0" dirty="0">
                <a:solidFill>
                  <a:srgbClr val="000000"/>
                </a:solidFill>
                <a:latin typeface="Calibri" panose="020F0502020204030204" pitchFamily="34" charset="0"/>
              </a:rPr>
              <a:t>Environmental protection </a:t>
            </a:r>
          </a:p>
          <a:p>
            <a:r>
              <a:rPr lang="en-US" sz="1800" b="0" i="0" u="none" strike="noStrike" baseline="0" dirty="0">
                <a:solidFill>
                  <a:srgbClr val="000000"/>
                </a:solidFill>
                <a:latin typeface="Calibri" panose="020F0502020204030204" pitchFamily="34" charset="0"/>
              </a:rPr>
              <a:t>Social housing</a:t>
            </a:r>
          </a:p>
          <a:p>
            <a:r>
              <a:rPr lang="en-US" sz="1800" b="0" i="0" u="none" strike="noStrike" baseline="0" dirty="0">
                <a:solidFill>
                  <a:srgbClr val="000000"/>
                </a:solidFill>
                <a:latin typeface="Calibri" panose="020F0502020204030204" pitchFamily="34" charset="0"/>
              </a:rPr>
              <a:t>Eradication of absolute poverty</a:t>
            </a:r>
          </a:p>
          <a:p>
            <a:r>
              <a:rPr lang="en-US" sz="1800" b="0" i="0" u="none" strike="noStrike" baseline="0" dirty="0">
                <a:solidFill>
                  <a:srgbClr val="000000"/>
                </a:solidFill>
                <a:latin typeface="Calibri" panose="020F0502020204030204" pitchFamily="34" charset="0"/>
              </a:rPr>
              <a:t>Vulnerable children</a:t>
            </a:r>
          </a:p>
          <a:p>
            <a:r>
              <a:rPr lang="en-US" sz="1800" b="0" i="0" u="none" strike="noStrike" baseline="0" dirty="0">
                <a:solidFill>
                  <a:srgbClr val="000000"/>
                </a:solidFill>
                <a:latin typeface="Calibri" panose="020F0502020204030204" pitchFamily="34" charset="0"/>
              </a:rPr>
              <a:t>Prevention of non-communicable diseases</a:t>
            </a:r>
          </a:p>
          <a:p>
            <a:endParaRPr lang="en-MU" dirty="0"/>
          </a:p>
        </p:txBody>
      </p:sp>
      <p:pic>
        <p:nvPicPr>
          <p:cNvPr id="9" name="Picture 8">
            <a:extLst>
              <a:ext uri="{FF2B5EF4-FFF2-40B4-BE49-F238E27FC236}">
                <a16:creationId xmlns:a16="http://schemas.microsoft.com/office/drawing/2014/main" id="{254C4556-DCD3-41B7-877F-053412C1CFC1}"/>
              </a:ext>
            </a:extLst>
          </p:cNvPr>
          <p:cNvPicPr>
            <a:picLocks noChangeAspect="1"/>
          </p:cNvPicPr>
          <p:nvPr/>
        </p:nvPicPr>
        <p:blipFill rotWithShape="1">
          <a:blip r:embed="rId2"/>
          <a:srcRect l="25775" t="39326" r="15367" b="8889"/>
          <a:stretch/>
        </p:blipFill>
        <p:spPr>
          <a:xfrm>
            <a:off x="5360565" y="2290194"/>
            <a:ext cx="6228406" cy="3082524"/>
          </a:xfrm>
          <a:prstGeom prst="rect">
            <a:avLst/>
          </a:prstGeom>
        </p:spPr>
      </p:pic>
      <p:pic>
        <p:nvPicPr>
          <p:cNvPr id="5" name="Picture 4">
            <a:extLst>
              <a:ext uri="{FF2B5EF4-FFF2-40B4-BE49-F238E27FC236}">
                <a16:creationId xmlns:a16="http://schemas.microsoft.com/office/drawing/2014/main" id="{CC718F4E-CD4F-4969-8A6E-43FFED5168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54872" y="5614983"/>
            <a:ext cx="1034099" cy="712325"/>
          </a:xfrm>
          <a:prstGeom prst="rect">
            <a:avLst/>
          </a:prstGeom>
        </p:spPr>
      </p:pic>
    </p:spTree>
    <p:extLst>
      <p:ext uri="{BB962C8B-B14F-4D97-AF65-F5344CB8AC3E}">
        <p14:creationId xmlns:p14="http://schemas.microsoft.com/office/powerpoint/2010/main" val="1018376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D754-B2AD-43F1-82C3-A48358B2DC20}"/>
              </a:ext>
            </a:extLst>
          </p:cNvPr>
          <p:cNvSpPr>
            <a:spLocks noGrp="1"/>
          </p:cNvSpPr>
          <p:nvPr>
            <p:ph type="title"/>
          </p:nvPr>
        </p:nvSpPr>
        <p:spPr>
          <a:xfrm>
            <a:off x="1047845" y="138478"/>
            <a:ext cx="9875520" cy="1356360"/>
          </a:xfrm>
        </p:spPr>
        <p:txBody>
          <a:bodyPr>
            <a:normAutofit/>
          </a:bodyPr>
          <a:lstStyle/>
          <a:p>
            <a:r>
              <a:rPr lang="en-US" sz="2800" dirty="0"/>
              <a:t>Main targets of </a:t>
            </a:r>
            <a:r>
              <a:rPr lang="en-US" sz="2800" dirty="0" err="1"/>
              <a:t>Omnicane’s</a:t>
            </a:r>
            <a:r>
              <a:rPr lang="en-US" sz="2800" dirty="0"/>
              <a:t> CSR Projects</a:t>
            </a:r>
            <a:endParaRPr lang="en-MU" sz="2800" dirty="0"/>
          </a:p>
        </p:txBody>
      </p:sp>
      <p:sp>
        <p:nvSpPr>
          <p:cNvPr id="3" name="Rectangle: Diagonal Corners Rounded 2">
            <a:extLst>
              <a:ext uri="{FF2B5EF4-FFF2-40B4-BE49-F238E27FC236}">
                <a16:creationId xmlns:a16="http://schemas.microsoft.com/office/drawing/2014/main" id="{DABBA83F-0820-472E-BC20-E1AF18648D7E}"/>
              </a:ext>
            </a:extLst>
          </p:cNvPr>
          <p:cNvSpPr/>
          <p:nvPr/>
        </p:nvSpPr>
        <p:spPr>
          <a:xfrm>
            <a:off x="1250098" y="2994869"/>
            <a:ext cx="1711354" cy="738231"/>
          </a:xfrm>
          <a:prstGeom prst="round2Diag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Poverty alleviation</a:t>
            </a:r>
          </a:p>
          <a:p>
            <a:pPr algn="ctr"/>
            <a:r>
              <a:rPr lang="en-US" sz="1200" dirty="0">
                <a:solidFill>
                  <a:schemeClr val="tx1"/>
                </a:solidFill>
              </a:rPr>
              <a:t>Social housing</a:t>
            </a:r>
          </a:p>
        </p:txBody>
      </p:sp>
      <p:pic>
        <p:nvPicPr>
          <p:cNvPr id="5" name="Picture 4">
            <a:extLst>
              <a:ext uri="{FF2B5EF4-FFF2-40B4-BE49-F238E27FC236}">
                <a16:creationId xmlns:a16="http://schemas.microsoft.com/office/drawing/2014/main" id="{3FB1DAF5-A9E7-4A49-AEA1-92BD18044662}"/>
              </a:ext>
            </a:extLst>
          </p:cNvPr>
          <p:cNvPicPr>
            <a:picLocks noChangeAspect="1"/>
          </p:cNvPicPr>
          <p:nvPr/>
        </p:nvPicPr>
        <p:blipFill>
          <a:blip r:embed="rId2"/>
          <a:stretch>
            <a:fillRect/>
          </a:stretch>
        </p:blipFill>
        <p:spPr>
          <a:xfrm>
            <a:off x="1047845" y="1406513"/>
            <a:ext cx="2115860" cy="1420578"/>
          </a:xfrm>
          <a:prstGeom prst="rect">
            <a:avLst/>
          </a:prstGeom>
        </p:spPr>
      </p:pic>
      <p:pic>
        <p:nvPicPr>
          <p:cNvPr id="8" name="Picture 7">
            <a:extLst>
              <a:ext uri="{FF2B5EF4-FFF2-40B4-BE49-F238E27FC236}">
                <a16:creationId xmlns:a16="http://schemas.microsoft.com/office/drawing/2014/main" id="{05022441-B907-4FBC-B98D-F3B69DFB4B1F}"/>
              </a:ext>
            </a:extLst>
          </p:cNvPr>
          <p:cNvPicPr>
            <a:picLocks noChangeAspect="1"/>
          </p:cNvPicPr>
          <p:nvPr/>
        </p:nvPicPr>
        <p:blipFill>
          <a:blip r:embed="rId3"/>
          <a:stretch>
            <a:fillRect/>
          </a:stretch>
        </p:blipFill>
        <p:spPr>
          <a:xfrm>
            <a:off x="989260" y="4095126"/>
            <a:ext cx="2115860" cy="1420577"/>
          </a:xfrm>
          <a:prstGeom prst="rect">
            <a:avLst/>
          </a:prstGeom>
        </p:spPr>
      </p:pic>
      <p:sp>
        <p:nvSpPr>
          <p:cNvPr id="9" name="Rectangle: Diagonal Corners Rounded 8">
            <a:extLst>
              <a:ext uri="{FF2B5EF4-FFF2-40B4-BE49-F238E27FC236}">
                <a16:creationId xmlns:a16="http://schemas.microsoft.com/office/drawing/2014/main" id="{F70C6697-8DFB-48E7-9B73-89AF5E3581F7}"/>
              </a:ext>
            </a:extLst>
          </p:cNvPr>
          <p:cNvSpPr/>
          <p:nvPr/>
        </p:nvSpPr>
        <p:spPr>
          <a:xfrm>
            <a:off x="1191514" y="5653480"/>
            <a:ext cx="1711354" cy="738231"/>
          </a:xfrm>
          <a:prstGeom prst="round2DiagRect">
            <a:avLst>
              <a:gd name="adj1" fmla="val 16667"/>
              <a:gd name="adj2" fmla="val 3409"/>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Health</a:t>
            </a:r>
          </a:p>
          <a:p>
            <a:pPr algn="ctr"/>
            <a:r>
              <a:rPr lang="en-US" sz="1200" dirty="0">
                <a:solidFill>
                  <a:schemeClr val="tx1"/>
                </a:solidFill>
              </a:rPr>
              <a:t>Support to Type 1 &amp; Type 2 diabetics NGOs</a:t>
            </a:r>
          </a:p>
        </p:txBody>
      </p:sp>
      <p:pic>
        <p:nvPicPr>
          <p:cNvPr id="11" name="Picture 10">
            <a:extLst>
              <a:ext uri="{FF2B5EF4-FFF2-40B4-BE49-F238E27FC236}">
                <a16:creationId xmlns:a16="http://schemas.microsoft.com/office/drawing/2014/main" id="{B565319B-87A1-4BBC-A89D-199E3AEC92A7}"/>
              </a:ext>
            </a:extLst>
          </p:cNvPr>
          <p:cNvPicPr>
            <a:picLocks noChangeAspect="1"/>
          </p:cNvPicPr>
          <p:nvPr/>
        </p:nvPicPr>
        <p:blipFill>
          <a:blip r:embed="rId4"/>
          <a:stretch>
            <a:fillRect/>
          </a:stretch>
        </p:blipFill>
        <p:spPr>
          <a:xfrm>
            <a:off x="4266283" y="1406513"/>
            <a:ext cx="2115860" cy="1420578"/>
          </a:xfrm>
          <a:prstGeom prst="rect">
            <a:avLst/>
          </a:prstGeom>
        </p:spPr>
      </p:pic>
      <p:sp>
        <p:nvSpPr>
          <p:cNvPr id="12" name="Rectangle: Diagonal Corners Rounded 11">
            <a:extLst>
              <a:ext uri="{FF2B5EF4-FFF2-40B4-BE49-F238E27FC236}">
                <a16:creationId xmlns:a16="http://schemas.microsoft.com/office/drawing/2014/main" id="{1462B50E-C68C-437C-BB73-26CCD3709837}"/>
              </a:ext>
            </a:extLst>
          </p:cNvPr>
          <p:cNvSpPr/>
          <p:nvPr/>
        </p:nvSpPr>
        <p:spPr>
          <a:xfrm>
            <a:off x="4468536" y="2994868"/>
            <a:ext cx="1711354" cy="738231"/>
          </a:xfrm>
          <a:prstGeom prst="round2Diag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Environment</a:t>
            </a:r>
          </a:p>
          <a:p>
            <a:pPr algn="ctr"/>
            <a:r>
              <a:rPr lang="en-US" sz="1200" dirty="0">
                <a:solidFill>
                  <a:schemeClr val="tx1"/>
                </a:solidFill>
              </a:rPr>
              <a:t>Beach clean-up</a:t>
            </a:r>
            <a:endParaRPr lang="en-MU" sz="1100" dirty="0">
              <a:solidFill>
                <a:schemeClr val="tx1"/>
              </a:solidFill>
            </a:endParaRPr>
          </a:p>
        </p:txBody>
      </p:sp>
      <p:pic>
        <p:nvPicPr>
          <p:cNvPr id="14" name="Picture 13">
            <a:extLst>
              <a:ext uri="{FF2B5EF4-FFF2-40B4-BE49-F238E27FC236}">
                <a16:creationId xmlns:a16="http://schemas.microsoft.com/office/drawing/2014/main" id="{5976A011-C50D-4BE8-AA2D-86C6A4558637}"/>
              </a:ext>
            </a:extLst>
          </p:cNvPr>
          <p:cNvPicPr>
            <a:picLocks noChangeAspect="1"/>
          </p:cNvPicPr>
          <p:nvPr/>
        </p:nvPicPr>
        <p:blipFill>
          <a:blip r:embed="rId5"/>
          <a:stretch>
            <a:fillRect/>
          </a:stretch>
        </p:blipFill>
        <p:spPr>
          <a:xfrm>
            <a:off x="4264165" y="4095125"/>
            <a:ext cx="2117978" cy="1420578"/>
          </a:xfrm>
          <a:prstGeom prst="rect">
            <a:avLst/>
          </a:prstGeom>
        </p:spPr>
      </p:pic>
      <p:sp>
        <p:nvSpPr>
          <p:cNvPr id="15" name="Rectangle: Diagonal Corners Rounded 14">
            <a:extLst>
              <a:ext uri="{FF2B5EF4-FFF2-40B4-BE49-F238E27FC236}">
                <a16:creationId xmlns:a16="http://schemas.microsoft.com/office/drawing/2014/main" id="{0A46490A-1EAE-493C-9FAB-D716AB056DC1}"/>
              </a:ext>
            </a:extLst>
          </p:cNvPr>
          <p:cNvSpPr/>
          <p:nvPr/>
        </p:nvSpPr>
        <p:spPr>
          <a:xfrm>
            <a:off x="4468536" y="5653480"/>
            <a:ext cx="1711354" cy="738231"/>
          </a:xfrm>
          <a:prstGeom prst="round2Diag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Education</a:t>
            </a:r>
          </a:p>
          <a:p>
            <a:pPr algn="ctr"/>
            <a:r>
              <a:rPr lang="en-US" sz="1200" dirty="0">
                <a:solidFill>
                  <a:schemeClr val="tx1"/>
                </a:solidFill>
              </a:rPr>
              <a:t>Free kindergarten for vulnerable children</a:t>
            </a:r>
          </a:p>
        </p:txBody>
      </p:sp>
      <p:pic>
        <p:nvPicPr>
          <p:cNvPr id="17" name="Picture 16">
            <a:extLst>
              <a:ext uri="{FF2B5EF4-FFF2-40B4-BE49-F238E27FC236}">
                <a16:creationId xmlns:a16="http://schemas.microsoft.com/office/drawing/2014/main" id="{01137239-8508-4037-9D82-0FA1E7C19126}"/>
              </a:ext>
            </a:extLst>
          </p:cNvPr>
          <p:cNvPicPr>
            <a:picLocks noChangeAspect="1"/>
          </p:cNvPicPr>
          <p:nvPr/>
        </p:nvPicPr>
        <p:blipFill>
          <a:blip r:embed="rId6"/>
          <a:stretch>
            <a:fillRect/>
          </a:stretch>
        </p:blipFill>
        <p:spPr>
          <a:xfrm>
            <a:off x="7594824" y="1406513"/>
            <a:ext cx="2115860" cy="1410633"/>
          </a:xfrm>
          <a:prstGeom prst="rect">
            <a:avLst/>
          </a:prstGeom>
        </p:spPr>
      </p:pic>
      <p:sp>
        <p:nvSpPr>
          <p:cNvPr id="18" name="Rectangle: Diagonal Corners Rounded 17">
            <a:extLst>
              <a:ext uri="{FF2B5EF4-FFF2-40B4-BE49-F238E27FC236}">
                <a16:creationId xmlns:a16="http://schemas.microsoft.com/office/drawing/2014/main" id="{7D601366-4897-4924-97E9-06A35865CF5E}"/>
              </a:ext>
            </a:extLst>
          </p:cNvPr>
          <p:cNvSpPr/>
          <p:nvPr/>
        </p:nvSpPr>
        <p:spPr>
          <a:xfrm>
            <a:off x="7797077" y="3011644"/>
            <a:ext cx="1711354" cy="738231"/>
          </a:xfrm>
          <a:prstGeom prst="round2Diag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Sports</a:t>
            </a:r>
          </a:p>
          <a:p>
            <a:pPr algn="ctr"/>
            <a:r>
              <a:rPr lang="en-US" sz="1200" dirty="0">
                <a:solidFill>
                  <a:schemeClr val="tx1"/>
                </a:solidFill>
              </a:rPr>
              <a:t>Sponsoring of athletes</a:t>
            </a:r>
            <a:endParaRPr lang="en-MU" sz="1050" dirty="0">
              <a:solidFill>
                <a:schemeClr val="tx1"/>
              </a:solidFill>
            </a:endParaRPr>
          </a:p>
        </p:txBody>
      </p:sp>
      <p:pic>
        <p:nvPicPr>
          <p:cNvPr id="20" name="Picture 19">
            <a:extLst>
              <a:ext uri="{FF2B5EF4-FFF2-40B4-BE49-F238E27FC236}">
                <a16:creationId xmlns:a16="http://schemas.microsoft.com/office/drawing/2014/main" id="{A0E02457-2D9D-4FD6-8533-8FD0F2DCD5F5}"/>
              </a:ext>
            </a:extLst>
          </p:cNvPr>
          <p:cNvPicPr>
            <a:picLocks noChangeAspect="1"/>
          </p:cNvPicPr>
          <p:nvPr/>
        </p:nvPicPr>
        <p:blipFill>
          <a:blip r:embed="rId7"/>
          <a:stretch>
            <a:fillRect/>
          </a:stretch>
        </p:blipFill>
        <p:spPr>
          <a:xfrm>
            <a:off x="7592706" y="4042445"/>
            <a:ext cx="2115860" cy="1473258"/>
          </a:xfrm>
          <a:prstGeom prst="rect">
            <a:avLst/>
          </a:prstGeom>
        </p:spPr>
      </p:pic>
      <p:sp>
        <p:nvSpPr>
          <p:cNvPr id="21" name="Rectangle: Diagonal Corners Rounded 20">
            <a:extLst>
              <a:ext uri="{FF2B5EF4-FFF2-40B4-BE49-F238E27FC236}">
                <a16:creationId xmlns:a16="http://schemas.microsoft.com/office/drawing/2014/main" id="{733BEC4C-92A5-4205-BE55-069E53C9B1CB}"/>
              </a:ext>
            </a:extLst>
          </p:cNvPr>
          <p:cNvSpPr/>
          <p:nvPr/>
        </p:nvSpPr>
        <p:spPr>
          <a:xfrm>
            <a:off x="7794959" y="5653479"/>
            <a:ext cx="1711354" cy="814433"/>
          </a:xfrm>
          <a:prstGeom prst="round2Diag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Women Empowerment</a:t>
            </a:r>
          </a:p>
          <a:p>
            <a:pPr algn="ctr"/>
            <a:r>
              <a:rPr lang="en-US" sz="1200" dirty="0">
                <a:solidFill>
                  <a:schemeClr val="tx1"/>
                </a:solidFill>
              </a:rPr>
              <a:t>Egg/Backyard farming project</a:t>
            </a:r>
            <a:endParaRPr lang="en-US" sz="1100" dirty="0">
              <a:solidFill>
                <a:schemeClr val="tx1"/>
              </a:solidFill>
            </a:endParaRPr>
          </a:p>
        </p:txBody>
      </p:sp>
      <p:pic>
        <p:nvPicPr>
          <p:cNvPr id="16" name="Picture 15">
            <a:extLst>
              <a:ext uri="{FF2B5EF4-FFF2-40B4-BE49-F238E27FC236}">
                <a16:creationId xmlns:a16="http://schemas.microsoft.com/office/drawing/2014/main" id="{7C40DA4A-4F62-431A-A0EB-5EB29FBBD60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710332" y="418214"/>
            <a:ext cx="1034099" cy="712325"/>
          </a:xfrm>
          <a:prstGeom prst="rect">
            <a:avLst/>
          </a:prstGeom>
        </p:spPr>
      </p:pic>
    </p:spTree>
    <p:extLst>
      <p:ext uri="{BB962C8B-B14F-4D97-AF65-F5344CB8AC3E}">
        <p14:creationId xmlns:p14="http://schemas.microsoft.com/office/powerpoint/2010/main" val="1788992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3FED537-3AF1-4C36-9904-77B6A54D27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FCED2CC-4715-4305-A7ED-B4F642267C3C}"/>
              </a:ext>
            </a:extLst>
          </p:cNvPr>
          <p:cNvSpPr>
            <a:spLocks noGrp="1"/>
          </p:cNvSpPr>
          <p:nvPr>
            <p:ph type="ctrTitle"/>
          </p:nvPr>
        </p:nvSpPr>
        <p:spPr>
          <a:xfrm>
            <a:off x="1109980" y="4208424"/>
            <a:ext cx="9966960" cy="1325880"/>
          </a:xfrm>
        </p:spPr>
        <p:txBody>
          <a:bodyPr>
            <a:normAutofit/>
          </a:bodyPr>
          <a:lstStyle/>
          <a:p>
            <a:r>
              <a:rPr lang="en-GB" sz="6100" dirty="0"/>
              <a:t>Sustainability Drivers</a:t>
            </a:r>
            <a:endParaRPr lang="en-MU" sz="6100" dirty="0"/>
          </a:p>
        </p:txBody>
      </p:sp>
      <p:sp>
        <p:nvSpPr>
          <p:cNvPr id="3" name="Subtitle 2">
            <a:extLst>
              <a:ext uri="{FF2B5EF4-FFF2-40B4-BE49-F238E27FC236}">
                <a16:creationId xmlns:a16="http://schemas.microsoft.com/office/drawing/2014/main" id="{D2A987C4-B8AE-44A3-938D-CF7C9F76D12C}"/>
              </a:ext>
            </a:extLst>
          </p:cNvPr>
          <p:cNvSpPr>
            <a:spLocks noGrp="1"/>
          </p:cNvSpPr>
          <p:nvPr>
            <p:ph type="subTitle" idx="1"/>
          </p:nvPr>
        </p:nvSpPr>
        <p:spPr>
          <a:xfrm>
            <a:off x="1709530" y="5598293"/>
            <a:ext cx="8767860" cy="553690"/>
          </a:xfrm>
        </p:spPr>
        <p:txBody>
          <a:bodyPr>
            <a:noAutofit/>
          </a:bodyPr>
          <a:lstStyle/>
          <a:p>
            <a:r>
              <a:rPr lang="en-GB" sz="4000" b="1" dirty="0"/>
              <a:t>Ethical</a:t>
            </a:r>
            <a:endParaRPr lang="en-MU" sz="4000" b="1" dirty="0"/>
          </a:p>
        </p:txBody>
      </p:sp>
      <p:pic>
        <p:nvPicPr>
          <p:cNvPr id="5" name="Picture 4" descr="Two people shaking hands&#10;&#10;Description automatically generated with low confidence">
            <a:extLst>
              <a:ext uri="{FF2B5EF4-FFF2-40B4-BE49-F238E27FC236}">
                <a16:creationId xmlns:a16="http://schemas.microsoft.com/office/drawing/2014/main" id="{3ADD1519-CEF0-4645-AE8D-9E52A1F50FE3}"/>
              </a:ext>
            </a:extLst>
          </p:cNvPr>
          <p:cNvPicPr>
            <a:picLocks noChangeAspect="1"/>
          </p:cNvPicPr>
          <p:nvPr/>
        </p:nvPicPr>
        <p:blipFill rotWithShape="1">
          <a:blip r:embed="rId2"/>
          <a:srcRect t="43238" r="1" b="8581"/>
          <a:stretch/>
        </p:blipFill>
        <p:spPr>
          <a:xfrm>
            <a:off x="243840" y="256540"/>
            <a:ext cx="11704320" cy="3764276"/>
          </a:xfrm>
          <a:prstGeom prst="rect">
            <a:avLst/>
          </a:prstGeom>
        </p:spPr>
      </p:pic>
    </p:spTree>
    <p:extLst>
      <p:ext uri="{BB962C8B-B14F-4D97-AF65-F5344CB8AC3E}">
        <p14:creationId xmlns:p14="http://schemas.microsoft.com/office/powerpoint/2010/main" val="257034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3B1A6F8D-2444-4344-9E73-2D34EE146386}"/>
              </a:ext>
            </a:extLst>
          </p:cNvPr>
          <p:cNvSpPr txBox="1">
            <a:spLocks/>
          </p:cNvSpPr>
          <p:nvPr/>
        </p:nvSpPr>
        <p:spPr>
          <a:xfrm>
            <a:off x="863047" y="1767195"/>
            <a:ext cx="3488635" cy="403860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dirty="0"/>
              <a:t>Green Cane harvesting</a:t>
            </a:r>
          </a:p>
          <a:p>
            <a:pPr marL="45720" indent="0">
              <a:buNone/>
            </a:pPr>
            <a:r>
              <a:rPr lang="en-US" dirty="0">
                <a:solidFill>
                  <a:schemeClr val="tx1"/>
                </a:solidFill>
              </a:rPr>
              <a:t>was introduced to ensure better quality of sugar products while ensuring optimal regeneration of sugar cane plants while minimizing impact on the environment</a:t>
            </a:r>
            <a:endParaRPr lang="en-MU" dirty="0">
              <a:solidFill>
                <a:schemeClr val="tx1"/>
              </a:solidFill>
            </a:endParaRPr>
          </a:p>
        </p:txBody>
      </p:sp>
      <p:sp>
        <p:nvSpPr>
          <p:cNvPr id="6" name="Content Placeholder 5">
            <a:extLst>
              <a:ext uri="{FF2B5EF4-FFF2-40B4-BE49-F238E27FC236}">
                <a16:creationId xmlns:a16="http://schemas.microsoft.com/office/drawing/2014/main" id="{3EDE41B0-ACEE-41F2-8BB9-1B3C98BE244E}"/>
              </a:ext>
            </a:extLst>
          </p:cNvPr>
          <p:cNvSpPr>
            <a:spLocks noGrp="1"/>
          </p:cNvSpPr>
          <p:nvPr>
            <p:ph idx="1"/>
          </p:nvPr>
        </p:nvSpPr>
        <p:spPr>
          <a:xfrm>
            <a:off x="4736807" y="1767195"/>
            <a:ext cx="2954766" cy="4038600"/>
          </a:xfrm>
        </p:spPr>
        <p:txBody>
          <a:bodyPr/>
          <a:lstStyle/>
          <a:p>
            <a:r>
              <a:rPr lang="en-US" dirty="0"/>
              <a:t>Non-GMO sugar cane and quality products </a:t>
            </a:r>
          </a:p>
          <a:p>
            <a:pPr marL="45720" indent="0">
              <a:buNone/>
            </a:pPr>
            <a:r>
              <a:rPr lang="en-US" dirty="0">
                <a:solidFill>
                  <a:schemeClr val="tx1"/>
                </a:solidFill>
              </a:rPr>
              <a:t>Non-GMO sugar cane plants as we rely on natural conditions to produce the safest quality products.</a:t>
            </a:r>
            <a:endParaRPr lang="en-MU" dirty="0">
              <a:solidFill>
                <a:schemeClr val="tx1"/>
              </a:solidFill>
            </a:endParaRPr>
          </a:p>
          <a:p>
            <a:endParaRPr lang="en-US" dirty="0"/>
          </a:p>
        </p:txBody>
      </p:sp>
      <p:sp>
        <p:nvSpPr>
          <p:cNvPr id="7" name="Content Placeholder 3">
            <a:extLst>
              <a:ext uri="{FF2B5EF4-FFF2-40B4-BE49-F238E27FC236}">
                <a16:creationId xmlns:a16="http://schemas.microsoft.com/office/drawing/2014/main" id="{D59CC374-F7D3-4427-83DA-06375A2FE741}"/>
              </a:ext>
            </a:extLst>
          </p:cNvPr>
          <p:cNvSpPr txBox="1">
            <a:spLocks/>
          </p:cNvSpPr>
          <p:nvPr/>
        </p:nvSpPr>
        <p:spPr>
          <a:xfrm>
            <a:off x="8076698" y="1769028"/>
            <a:ext cx="3247680" cy="3319943"/>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Font typeface="Corbel" pitchFamily="34" charset="0"/>
              <a:buNone/>
            </a:pPr>
            <a:r>
              <a:rPr lang="en-US" dirty="0" err="1"/>
              <a:t>FairTrade</a:t>
            </a:r>
            <a:endParaRPr lang="en-US" dirty="0"/>
          </a:p>
          <a:p>
            <a:pPr marL="45720" indent="0">
              <a:buNone/>
            </a:pPr>
            <a:r>
              <a:rPr lang="en-US" dirty="0">
                <a:solidFill>
                  <a:schemeClr val="tx1"/>
                </a:solidFill>
              </a:rPr>
              <a:t>Commitment to Fair Trade label to ensure fairness of business relative to local sugar planters.</a:t>
            </a:r>
          </a:p>
          <a:p>
            <a:pPr marL="45720" indent="0">
              <a:buFont typeface="Corbel" pitchFamily="34" charset="0"/>
              <a:buNone/>
            </a:pPr>
            <a:endParaRPr lang="en-US" dirty="0">
              <a:solidFill>
                <a:schemeClr val="tx1"/>
              </a:solidFill>
            </a:endParaRPr>
          </a:p>
        </p:txBody>
      </p:sp>
      <p:pic>
        <p:nvPicPr>
          <p:cNvPr id="8" name="Picture 7">
            <a:extLst>
              <a:ext uri="{FF2B5EF4-FFF2-40B4-BE49-F238E27FC236}">
                <a16:creationId xmlns:a16="http://schemas.microsoft.com/office/drawing/2014/main" id="{28C66DAA-C879-4E58-B0BC-07CDB7D29C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10332" y="418214"/>
            <a:ext cx="1034099" cy="712325"/>
          </a:xfrm>
          <a:prstGeom prst="rect">
            <a:avLst/>
          </a:prstGeom>
        </p:spPr>
      </p:pic>
    </p:spTree>
    <p:extLst>
      <p:ext uri="{BB962C8B-B14F-4D97-AF65-F5344CB8AC3E}">
        <p14:creationId xmlns:p14="http://schemas.microsoft.com/office/powerpoint/2010/main" val="3230840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5DEC2-3CE6-403C-843D-B88A8A456CA0}"/>
              </a:ext>
            </a:extLst>
          </p:cNvPr>
          <p:cNvSpPr>
            <a:spLocks noGrp="1"/>
          </p:cNvSpPr>
          <p:nvPr>
            <p:ph type="title"/>
          </p:nvPr>
        </p:nvSpPr>
        <p:spPr>
          <a:xfrm>
            <a:off x="396556" y="599866"/>
            <a:ext cx="9875520" cy="1356360"/>
          </a:xfrm>
        </p:spPr>
        <p:txBody>
          <a:bodyPr rtlCol="0">
            <a:normAutofit/>
          </a:bodyPr>
          <a:lstStyle/>
          <a:p>
            <a:pPr rtl="0"/>
            <a:r>
              <a:rPr lang="en-GB" sz="4400" dirty="0"/>
              <a:t>Defining our vision, mission and approach relative to sugar cane planters</a:t>
            </a:r>
            <a:endParaRPr lang="en-GB" sz="3200" dirty="0">
              <a:solidFill>
                <a:schemeClr val="tx1"/>
              </a:solidFill>
            </a:endParaRPr>
          </a:p>
        </p:txBody>
      </p:sp>
      <p:sp>
        <p:nvSpPr>
          <p:cNvPr id="4" name="Content Placeholder 3">
            <a:extLst>
              <a:ext uri="{FF2B5EF4-FFF2-40B4-BE49-F238E27FC236}">
                <a16:creationId xmlns:a16="http://schemas.microsoft.com/office/drawing/2014/main" id="{9C9DBBAD-6E86-4745-BF7D-FA6D6C97C4E1}"/>
              </a:ext>
            </a:extLst>
          </p:cNvPr>
          <p:cNvSpPr>
            <a:spLocks noGrp="1"/>
          </p:cNvSpPr>
          <p:nvPr>
            <p:ph idx="1"/>
          </p:nvPr>
        </p:nvSpPr>
        <p:spPr>
          <a:xfrm>
            <a:off x="866862" y="2156949"/>
            <a:ext cx="2858549" cy="4038600"/>
          </a:xfrm>
        </p:spPr>
        <p:txBody>
          <a:bodyPr>
            <a:normAutofit/>
          </a:bodyPr>
          <a:lstStyle/>
          <a:p>
            <a:pPr marL="45720" indent="0">
              <a:buNone/>
            </a:pPr>
            <a:r>
              <a:rPr lang="en-US" dirty="0">
                <a:solidFill>
                  <a:schemeClr val="tx1"/>
                </a:solidFill>
              </a:rPr>
              <a:t>Mission</a:t>
            </a:r>
          </a:p>
          <a:p>
            <a:r>
              <a:rPr lang="en-US" dirty="0"/>
              <a:t>To promote a stable and sustainable supply of sugarcane by planters to ensure the smooth and efficient operation of our 3 sugar mills.</a:t>
            </a:r>
          </a:p>
        </p:txBody>
      </p:sp>
      <p:sp>
        <p:nvSpPr>
          <p:cNvPr id="5" name="Content Placeholder 3">
            <a:extLst>
              <a:ext uri="{FF2B5EF4-FFF2-40B4-BE49-F238E27FC236}">
                <a16:creationId xmlns:a16="http://schemas.microsoft.com/office/drawing/2014/main" id="{A59A24D9-BB4A-4FB5-8FBD-7F252A717CEE}"/>
              </a:ext>
            </a:extLst>
          </p:cNvPr>
          <p:cNvSpPr txBox="1">
            <a:spLocks/>
          </p:cNvSpPr>
          <p:nvPr/>
        </p:nvSpPr>
        <p:spPr>
          <a:xfrm>
            <a:off x="4160939" y="2116962"/>
            <a:ext cx="3482830" cy="403860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US" dirty="0">
                <a:solidFill>
                  <a:schemeClr val="tx1"/>
                </a:solidFill>
              </a:rPr>
              <a:t>Vision</a:t>
            </a:r>
          </a:p>
          <a:p>
            <a:r>
              <a:rPr lang="en-US" dirty="0"/>
              <a:t>To be a leader in the provision of agricultural services and trusted as an efficient and reliable partner of sugarcane planters.</a:t>
            </a:r>
          </a:p>
        </p:txBody>
      </p:sp>
      <p:sp>
        <p:nvSpPr>
          <p:cNvPr id="6" name="Content Placeholder 3">
            <a:extLst>
              <a:ext uri="{FF2B5EF4-FFF2-40B4-BE49-F238E27FC236}">
                <a16:creationId xmlns:a16="http://schemas.microsoft.com/office/drawing/2014/main" id="{A890F757-22AE-432B-A50E-F5C2D3ACA950}"/>
              </a:ext>
            </a:extLst>
          </p:cNvPr>
          <p:cNvSpPr txBox="1">
            <a:spLocks/>
          </p:cNvSpPr>
          <p:nvPr/>
        </p:nvSpPr>
        <p:spPr>
          <a:xfrm>
            <a:off x="7643769" y="2187569"/>
            <a:ext cx="4176319" cy="4127384"/>
          </a:xfrm>
          <a:prstGeom prst="rect">
            <a:avLst/>
          </a:prstGeom>
        </p:spPr>
        <p:txBody>
          <a:bodyPr vert="horz" lIns="91440" tIns="45720" rIns="91440" bIns="45720" rtlCol="0">
            <a:normAutofit fontScale="92500" lnSpcReduction="2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US" sz="2400" dirty="0">
                <a:solidFill>
                  <a:schemeClr val="tx1"/>
                </a:solidFill>
              </a:rPr>
              <a:t>Approach</a:t>
            </a:r>
          </a:p>
          <a:p>
            <a:r>
              <a:rPr lang="en-US" sz="2400" dirty="0"/>
              <a:t>To operate as a one stop shop for sugarcane planters by providing them with integrated services at financially sustainable costs.</a:t>
            </a:r>
          </a:p>
          <a:p>
            <a:r>
              <a:rPr lang="en-US" sz="2400" dirty="0"/>
              <a:t>To enable planters to take advantage of technological advances through the provision of technical and agronomic advice.</a:t>
            </a:r>
          </a:p>
          <a:p>
            <a:r>
              <a:rPr lang="en-US" sz="2400" dirty="0"/>
              <a:t>To facilitate liaison and communication between planters and other stakeholders</a:t>
            </a:r>
            <a:endParaRPr lang="en-MU" sz="2400" dirty="0"/>
          </a:p>
        </p:txBody>
      </p:sp>
      <p:pic>
        <p:nvPicPr>
          <p:cNvPr id="7" name="Picture 6">
            <a:extLst>
              <a:ext uri="{FF2B5EF4-FFF2-40B4-BE49-F238E27FC236}">
                <a16:creationId xmlns:a16="http://schemas.microsoft.com/office/drawing/2014/main" id="{DE530FE7-8B2F-4C24-BAB6-14A00B17F2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61345" y="751589"/>
            <a:ext cx="1034099" cy="712325"/>
          </a:xfrm>
          <a:prstGeom prst="rect">
            <a:avLst/>
          </a:prstGeom>
        </p:spPr>
      </p:pic>
    </p:spTree>
    <p:extLst>
      <p:ext uri="{BB962C8B-B14F-4D97-AF65-F5344CB8AC3E}">
        <p14:creationId xmlns:p14="http://schemas.microsoft.com/office/powerpoint/2010/main" val="442379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F0FD7-F772-4367-A1F1-AAA4BD61949F}"/>
              </a:ext>
            </a:extLst>
          </p:cNvPr>
          <p:cNvSpPr>
            <a:spLocks noGrp="1"/>
          </p:cNvSpPr>
          <p:nvPr>
            <p:ph type="title"/>
          </p:nvPr>
        </p:nvSpPr>
        <p:spPr>
          <a:xfrm>
            <a:off x="822680" y="409903"/>
            <a:ext cx="9875520" cy="1356360"/>
          </a:xfrm>
        </p:spPr>
        <p:txBody>
          <a:bodyPr>
            <a:normAutofit/>
          </a:bodyPr>
          <a:lstStyle/>
          <a:p>
            <a:r>
              <a:rPr lang="en-US" sz="3200" dirty="0"/>
              <a:t>Our </a:t>
            </a:r>
            <a:r>
              <a:rPr lang="en-US" sz="3200" dirty="0" err="1"/>
              <a:t>FairTrade</a:t>
            </a:r>
            <a:r>
              <a:rPr lang="en-US" sz="3200" dirty="0"/>
              <a:t> commitment</a:t>
            </a:r>
            <a:endParaRPr lang="en-MU" sz="3200" dirty="0"/>
          </a:p>
        </p:txBody>
      </p:sp>
      <p:sp>
        <p:nvSpPr>
          <p:cNvPr id="4" name="Content Placeholder 3">
            <a:extLst>
              <a:ext uri="{FF2B5EF4-FFF2-40B4-BE49-F238E27FC236}">
                <a16:creationId xmlns:a16="http://schemas.microsoft.com/office/drawing/2014/main" id="{4C03F199-0159-4E9D-AB5E-F24CB86A051A}"/>
              </a:ext>
            </a:extLst>
          </p:cNvPr>
          <p:cNvSpPr>
            <a:spLocks noGrp="1"/>
          </p:cNvSpPr>
          <p:nvPr>
            <p:ph sz="half" idx="2"/>
          </p:nvPr>
        </p:nvSpPr>
        <p:spPr>
          <a:xfrm>
            <a:off x="3088062" y="1877012"/>
            <a:ext cx="4017413" cy="4023360"/>
          </a:xfrm>
        </p:spPr>
        <p:txBody>
          <a:bodyPr>
            <a:normAutofit fontScale="92500" lnSpcReduction="20000"/>
          </a:bodyPr>
          <a:lstStyle/>
          <a:p>
            <a:pPr marL="45720" indent="0" algn="l">
              <a:buNone/>
            </a:pPr>
            <a:r>
              <a:rPr lang="en-US" sz="2600" b="0" i="0" u="none" strike="noStrike" baseline="0" dirty="0">
                <a:solidFill>
                  <a:srgbClr val="000000"/>
                </a:solidFill>
              </a:rPr>
              <a:t>In a nutshell</a:t>
            </a:r>
          </a:p>
          <a:p>
            <a:pPr algn="l"/>
            <a:r>
              <a:rPr lang="en-US" sz="1800" b="0" i="0" u="none" strike="noStrike" baseline="0" dirty="0">
                <a:solidFill>
                  <a:srgbClr val="000000"/>
                </a:solidFill>
              </a:rPr>
              <a:t>26 Co-operatives (20 certified, 6 to be recertified)</a:t>
            </a:r>
          </a:p>
          <a:p>
            <a:pPr algn="l"/>
            <a:r>
              <a:rPr lang="en-US" sz="1800" b="0" i="0" u="none" strike="noStrike" baseline="0" dirty="0">
                <a:solidFill>
                  <a:srgbClr val="FF0000"/>
                </a:solidFill>
              </a:rPr>
              <a:t> </a:t>
            </a:r>
            <a:r>
              <a:rPr lang="en-US" sz="1800" b="0" i="0" u="none" strike="noStrike" baseline="0" dirty="0">
                <a:solidFill>
                  <a:srgbClr val="000000"/>
                </a:solidFill>
              </a:rPr>
              <a:t>1 Federation of Fairtrade Co-operatives</a:t>
            </a:r>
          </a:p>
          <a:p>
            <a:pPr algn="l"/>
            <a:r>
              <a:rPr lang="fr-FR" sz="1800" b="0" i="0" u="none" strike="noStrike" baseline="0" dirty="0">
                <a:solidFill>
                  <a:srgbClr val="000000"/>
                </a:solidFill>
              </a:rPr>
              <a:t>1 certified Trader / Payer (Mauritius Sugar Syndicate)</a:t>
            </a:r>
          </a:p>
          <a:p>
            <a:pPr algn="l"/>
            <a:r>
              <a:rPr lang="en-US" sz="1800" b="0" i="0" u="none" strike="noStrike" baseline="0" dirty="0">
                <a:solidFill>
                  <a:srgbClr val="000000"/>
                </a:solidFill>
              </a:rPr>
              <a:t>About 4,500 sugar cane planters (about 40% of the island’s</a:t>
            </a:r>
          </a:p>
          <a:p>
            <a:pPr algn="l"/>
            <a:r>
              <a:rPr lang="en-US" sz="1800" b="0" i="0" u="none" strike="noStrike" baseline="0" dirty="0">
                <a:solidFill>
                  <a:srgbClr val="000000"/>
                </a:solidFill>
              </a:rPr>
              <a:t>planters)</a:t>
            </a:r>
          </a:p>
          <a:p>
            <a:pPr algn="l"/>
            <a:r>
              <a:rPr lang="en-US" sz="1800" b="0" i="0" u="none" strike="noStrike" baseline="0" dirty="0">
                <a:solidFill>
                  <a:srgbClr val="000000"/>
                </a:solidFill>
              </a:rPr>
              <a:t>About 20,000 </a:t>
            </a:r>
            <a:r>
              <a:rPr lang="en-US" sz="1800" b="0" i="0" u="none" strike="noStrike" baseline="0" dirty="0" err="1">
                <a:solidFill>
                  <a:srgbClr val="000000"/>
                </a:solidFill>
              </a:rPr>
              <a:t>tonnes</a:t>
            </a:r>
            <a:r>
              <a:rPr lang="en-US" sz="1800" b="0" i="0" u="none" strike="noStrike" baseline="0" dirty="0">
                <a:solidFill>
                  <a:srgbClr val="000000"/>
                </a:solidFill>
              </a:rPr>
              <a:t> of certified sugar (6% of total national production)</a:t>
            </a:r>
          </a:p>
          <a:p>
            <a:pPr algn="l"/>
            <a:r>
              <a:rPr lang="en-US" sz="1800" b="0" i="0" u="none" strike="noStrike" baseline="0" dirty="0">
                <a:solidFill>
                  <a:srgbClr val="000000"/>
                </a:solidFill>
              </a:rPr>
              <a:t>More than Rs 500 million received as Premium since 2009</a:t>
            </a:r>
            <a:endParaRPr lang="en-MU" dirty="0"/>
          </a:p>
        </p:txBody>
      </p:sp>
      <p:pic>
        <p:nvPicPr>
          <p:cNvPr id="5" name="Picture 2">
            <a:extLst>
              <a:ext uri="{FF2B5EF4-FFF2-40B4-BE49-F238E27FC236}">
                <a16:creationId xmlns:a16="http://schemas.microsoft.com/office/drawing/2014/main" id="{E5A66A7A-F946-4D6A-BDD7-99356EA7D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272" y="2248656"/>
            <a:ext cx="2582651" cy="303180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7">
            <a:extLst>
              <a:ext uri="{FF2B5EF4-FFF2-40B4-BE49-F238E27FC236}">
                <a16:creationId xmlns:a16="http://schemas.microsoft.com/office/drawing/2014/main" id="{D2EF9E7E-A31C-4B39-A74A-C2E4BA40A210}"/>
              </a:ext>
            </a:extLst>
          </p:cNvPr>
          <p:cNvSpPr txBox="1">
            <a:spLocks/>
          </p:cNvSpPr>
          <p:nvPr/>
        </p:nvSpPr>
        <p:spPr>
          <a:xfrm>
            <a:off x="7105475" y="2098511"/>
            <a:ext cx="4545136" cy="4019975"/>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lgn="just"/>
            <a:r>
              <a:rPr lang="en-US" sz="1700" dirty="0">
                <a:solidFill>
                  <a:srgbClr val="000000"/>
                </a:solidFill>
              </a:rPr>
              <a:t>Harnessing additional financial resources to the benefit of more vulnerable farmers (21 coops, 3,000 planters)</a:t>
            </a:r>
          </a:p>
          <a:p>
            <a:pPr algn="just"/>
            <a:r>
              <a:rPr lang="en-US" sz="1700" dirty="0">
                <a:solidFill>
                  <a:srgbClr val="000000"/>
                </a:solidFill>
              </a:rPr>
              <a:t>MSS is the certified Trader / Conveyor. Mauritius - Fairtrade sugar bestseller; 95% uptake vs. 30% globally</a:t>
            </a:r>
          </a:p>
          <a:p>
            <a:pPr algn="just"/>
            <a:r>
              <a:rPr lang="en-US" sz="1700" dirty="0">
                <a:solidFill>
                  <a:srgbClr val="000000"/>
                </a:solidFill>
              </a:rPr>
              <a:t>Proven sustainability instrument; Fairtrade Premium drives change – Impact Study</a:t>
            </a:r>
          </a:p>
          <a:p>
            <a:pPr algn="just"/>
            <a:r>
              <a:rPr lang="en-US" sz="1700" dirty="0">
                <a:solidFill>
                  <a:srgbClr val="000000"/>
                </a:solidFill>
              </a:rPr>
              <a:t>Close collaboration with Fairtrade International</a:t>
            </a:r>
          </a:p>
          <a:p>
            <a:pPr algn="just"/>
            <a:r>
              <a:rPr lang="en-US" sz="1700" dirty="0">
                <a:solidFill>
                  <a:srgbClr val="000000"/>
                </a:solidFill>
              </a:rPr>
              <a:t>Certification volatility hampering our FT sugar availability</a:t>
            </a:r>
          </a:p>
          <a:p>
            <a:pPr marL="0" indent="0" algn="just">
              <a:buFont typeface="Corbel" pitchFamily="34" charset="0"/>
              <a:buNone/>
            </a:pPr>
            <a:endParaRPr lang="en-US" sz="1700" dirty="0">
              <a:solidFill>
                <a:srgbClr val="000000"/>
              </a:solidFill>
            </a:endParaRPr>
          </a:p>
          <a:p>
            <a:endParaRPr lang="en-GB" sz="1700" dirty="0"/>
          </a:p>
        </p:txBody>
      </p:sp>
      <p:pic>
        <p:nvPicPr>
          <p:cNvPr id="7" name="Picture 6">
            <a:extLst>
              <a:ext uri="{FF2B5EF4-FFF2-40B4-BE49-F238E27FC236}">
                <a16:creationId xmlns:a16="http://schemas.microsoft.com/office/drawing/2014/main" id="{07497379-F57C-4BF7-A111-F8AAD7D322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10332" y="418214"/>
            <a:ext cx="1034099" cy="712325"/>
          </a:xfrm>
          <a:prstGeom prst="rect">
            <a:avLst/>
          </a:prstGeom>
        </p:spPr>
      </p:pic>
    </p:spTree>
    <p:extLst>
      <p:ext uri="{BB962C8B-B14F-4D97-AF65-F5344CB8AC3E}">
        <p14:creationId xmlns:p14="http://schemas.microsoft.com/office/powerpoint/2010/main" val="4137442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C1EE836-E0B5-4D09-9A0C-16AFE1D7E307}"/>
              </a:ext>
            </a:extLst>
          </p:cNvPr>
          <p:cNvSpPr>
            <a:spLocks noGrp="1"/>
          </p:cNvSpPr>
          <p:nvPr>
            <p:ph type="title"/>
          </p:nvPr>
        </p:nvSpPr>
        <p:spPr>
          <a:xfrm>
            <a:off x="1744285" y="288496"/>
            <a:ext cx="9875520" cy="956345"/>
          </a:xfrm>
        </p:spPr>
        <p:txBody>
          <a:bodyPr>
            <a:normAutofit/>
          </a:bodyPr>
          <a:lstStyle/>
          <a:p>
            <a:r>
              <a:rPr lang="en-US" sz="3200" dirty="0" err="1">
                <a:solidFill>
                  <a:schemeClr val="tx1"/>
                </a:solidFill>
              </a:rPr>
              <a:t>FairTrade</a:t>
            </a:r>
            <a:r>
              <a:rPr lang="en-US" sz="3200" dirty="0">
                <a:solidFill>
                  <a:schemeClr val="tx1"/>
                </a:solidFill>
              </a:rPr>
              <a:t> Impact</a:t>
            </a:r>
            <a:endParaRPr lang="en-MU" sz="3200" dirty="0">
              <a:solidFill>
                <a:schemeClr val="tx1"/>
              </a:solidFill>
            </a:endParaRPr>
          </a:p>
        </p:txBody>
      </p:sp>
      <p:pic>
        <p:nvPicPr>
          <p:cNvPr id="16" name="Picture 15">
            <a:extLst>
              <a:ext uri="{FF2B5EF4-FFF2-40B4-BE49-F238E27FC236}">
                <a16:creationId xmlns:a16="http://schemas.microsoft.com/office/drawing/2014/main" id="{6C07573F-6CDF-42E3-B1A6-B0F89FB52747}"/>
              </a:ext>
            </a:extLst>
          </p:cNvPr>
          <p:cNvPicPr>
            <a:picLocks noChangeAspect="1"/>
          </p:cNvPicPr>
          <p:nvPr/>
        </p:nvPicPr>
        <p:blipFill rotWithShape="1">
          <a:blip r:embed="rId3"/>
          <a:srcRect l="13010" t="35590" r="29031" b="3764"/>
          <a:stretch/>
        </p:blipFill>
        <p:spPr>
          <a:xfrm>
            <a:off x="5733953" y="369116"/>
            <a:ext cx="6231944" cy="3667940"/>
          </a:xfrm>
          <a:prstGeom prst="rect">
            <a:avLst/>
          </a:prstGeom>
        </p:spPr>
      </p:pic>
      <p:pic>
        <p:nvPicPr>
          <p:cNvPr id="20" name="Picture 19">
            <a:extLst>
              <a:ext uri="{FF2B5EF4-FFF2-40B4-BE49-F238E27FC236}">
                <a16:creationId xmlns:a16="http://schemas.microsoft.com/office/drawing/2014/main" id="{1F82C37B-9C36-4190-B067-96EB6B015CE0}"/>
              </a:ext>
            </a:extLst>
          </p:cNvPr>
          <p:cNvPicPr>
            <a:picLocks noChangeAspect="1"/>
          </p:cNvPicPr>
          <p:nvPr/>
        </p:nvPicPr>
        <p:blipFill rotWithShape="1">
          <a:blip r:embed="rId4"/>
          <a:srcRect l="12948" t="34214" r="30731" b="4276"/>
          <a:stretch/>
        </p:blipFill>
        <p:spPr>
          <a:xfrm>
            <a:off x="226104" y="1075719"/>
            <a:ext cx="5507850" cy="3383591"/>
          </a:xfrm>
          <a:prstGeom prst="rect">
            <a:avLst/>
          </a:prstGeom>
        </p:spPr>
      </p:pic>
      <p:pic>
        <p:nvPicPr>
          <p:cNvPr id="12" name="Picture 11">
            <a:extLst>
              <a:ext uri="{FF2B5EF4-FFF2-40B4-BE49-F238E27FC236}">
                <a16:creationId xmlns:a16="http://schemas.microsoft.com/office/drawing/2014/main" id="{CA8663A8-16A3-49DA-9E19-94B33788F113}"/>
              </a:ext>
            </a:extLst>
          </p:cNvPr>
          <p:cNvPicPr>
            <a:picLocks noChangeAspect="1"/>
          </p:cNvPicPr>
          <p:nvPr/>
        </p:nvPicPr>
        <p:blipFill rotWithShape="1">
          <a:blip r:embed="rId5"/>
          <a:srcRect l="13657" t="35475" r="28999" b="4219"/>
          <a:stretch/>
        </p:blipFill>
        <p:spPr>
          <a:xfrm>
            <a:off x="2836140" y="4037056"/>
            <a:ext cx="6519720" cy="2532448"/>
          </a:xfrm>
          <a:prstGeom prst="rect">
            <a:avLst/>
          </a:prstGeom>
        </p:spPr>
      </p:pic>
      <p:pic>
        <p:nvPicPr>
          <p:cNvPr id="6" name="Picture 5">
            <a:extLst>
              <a:ext uri="{FF2B5EF4-FFF2-40B4-BE49-F238E27FC236}">
                <a16:creationId xmlns:a16="http://schemas.microsoft.com/office/drawing/2014/main" id="{63CAFC0D-D906-4065-BF96-74108EE397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85706" y="5592785"/>
            <a:ext cx="1034099" cy="712325"/>
          </a:xfrm>
          <a:prstGeom prst="rect">
            <a:avLst/>
          </a:prstGeom>
        </p:spPr>
      </p:pic>
    </p:spTree>
    <p:extLst>
      <p:ext uri="{BB962C8B-B14F-4D97-AF65-F5344CB8AC3E}">
        <p14:creationId xmlns:p14="http://schemas.microsoft.com/office/powerpoint/2010/main" val="1979313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616B61-7899-4D9E-AAC8-F398869136EA}"/>
              </a:ext>
            </a:extLst>
          </p:cNvPr>
          <p:cNvPicPr>
            <a:picLocks noChangeAspect="1"/>
          </p:cNvPicPr>
          <p:nvPr/>
        </p:nvPicPr>
        <p:blipFill rotWithShape="1">
          <a:blip r:embed="rId2"/>
          <a:srcRect l="12877" t="34465" r="29163" b="14308"/>
          <a:stretch/>
        </p:blipFill>
        <p:spPr>
          <a:xfrm>
            <a:off x="477860" y="448983"/>
            <a:ext cx="5994004" cy="2980017"/>
          </a:xfrm>
          <a:prstGeom prst="rect">
            <a:avLst/>
          </a:prstGeom>
        </p:spPr>
      </p:pic>
      <p:pic>
        <p:nvPicPr>
          <p:cNvPr id="7" name="Picture 6">
            <a:extLst>
              <a:ext uri="{FF2B5EF4-FFF2-40B4-BE49-F238E27FC236}">
                <a16:creationId xmlns:a16="http://schemas.microsoft.com/office/drawing/2014/main" id="{6C1E3118-CEEE-417A-8EAA-141D5A23E9A9}"/>
              </a:ext>
            </a:extLst>
          </p:cNvPr>
          <p:cNvPicPr>
            <a:picLocks noChangeAspect="1"/>
          </p:cNvPicPr>
          <p:nvPr/>
        </p:nvPicPr>
        <p:blipFill rotWithShape="1">
          <a:blip r:embed="rId3"/>
          <a:srcRect l="13018" t="35221" r="29618" b="5300"/>
          <a:stretch/>
        </p:blipFill>
        <p:spPr>
          <a:xfrm>
            <a:off x="6372480" y="448983"/>
            <a:ext cx="5264537" cy="3070491"/>
          </a:xfrm>
          <a:prstGeom prst="rect">
            <a:avLst/>
          </a:prstGeom>
        </p:spPr>
      </p:pic>
      <p:pic>
        <p:nvPicPr>
          <p:cNvPr id="6" name="Picture 5">
            <a:extLst>
              <a:ext uri="{FF2B5EF4-FFF2-40B4-BE49-F238E27FC236}">
                <a16:creationId xmlns:a16="http://schemas.microsoft.com/office/drawing/2014/main" id="{B2A5432C-4963-4B06-A4EB-259947AE03C3}"/>
              </a:ext>
            </a:extLst>
          </p:cNvPr>
          <p:cNvPicPr>
            <a:picLocks noChangeAspect="1"/>
          </p:cNvPicPr>
          <p:nvPr/>
        </p:nvPicPr>
        <p:blipFill rotWithShape="1">
          <a:blip r:embed="rId4"/>
          <a:srcRect l="12930" t="38992" r="29051" b="8416"/>
          <a:stretch/>
        </p:blipFill>
        <p:spPr>
          <a:xfrm>
            <a:off x="3361454" y="3429000"/>
            <a:ext cx="6022053" cy="3070491"/>
          </a:xfrm>
          <a:prstGeom prst="rect">
            <a:avLst/>
          </a:prstGeom>
        </p:spPr>
      </p:pic>
      <p:sp>
        <p:nvSpPr>
          <p:cNvPr id="8" name="Title 1">
            <a:extLst>
              <a:ext uri="{FF2B5EF4-FFF2-40B4-BE49-F238E27FC236}">
                <a16:creationId xmlns:a16="http://schemas.microsoft.com/office/drawing/2014/main" id="{641AC2E0-E451-432C-A1B4-7046647CE375}"/>
              </a:ext>
            </a:extLst>
          </p:cNvPr>
          <p:cNvSpPr>
            <a:spLocks noGrp="1"/>
          </p:cNvSpPr>
          <p:nvPr>
            <p:ph type="title"/>
          </p:nvPr>
        </p:nvSpPr>
        <p:spPr>
          <a:xfrm>
            <a:off x="260396" y="4586818"/>
            <a:ext cx="9875520" cy="956345"/>
          </a:xfrm>
        </p:spPr>
        <p:txBody>
          <a:bodyPr>
            <a:normAutofit/>
          </a:bodyPr>
          <a:lstStyle/>
          <a:p>
            <a:r>
              <a:rPr lang="en-US" sz="3200" dirty="0" err="1">
                <a:solidFill>
                  <a:schemeClr val="tx1"/>
                </a:solidFill>
              </a:rPr>
              <a:t>FairTrade</a:t>
            </a:r>
            <a:r>
              <a:rPr lang="en-US" sz="3200" dirty="0">
                <a:solidFill>
                  <a:schemeClr val="tx1"/>
                </a:solidFill>
              </a:rPr>
              <a:t> Impact</a:t>
            </a:r>
            <a:endParaRPr lang="en-MU" sz="3200" dirty="0">
              <a:solidFill>
                <a:schemeClr val="tx1"/>
              </a:solidFill>
            </a:endParaRPr>
          </a:p>
        </p:txBody>
      </p:sp>
      <p:pic>
        <p:nvPicPr>
          <p:cNvPr id="9" name="Picture 8">
            <a:extLst>
              <a:ext uri="{FF2B5EF4-FFF2-40B4-BE49-F238E27FC236}">
                <a16:creationId xmlns:a16="http://schemas.microsoft.com/office/drawing/2014/main" id="{E26604B2-6806-4E74-B67F-B81A10D322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45621" y="5543163"/>
            <a:ext cx="1034099" cy="712325"/>
          </a:xfrm>
          <a:prstGeom prst="rect">
            <a:avLst/>
          </a:prstGeom>
        </p:spPr>
      </p:pic>
    </p:spTree>
    <p:extLst>
      <p:ext uri="{BB962C8B-B14F-4D97-AF65-F5344CB8AC3E}">
        <p14:creationId xmlns:p14="http://schemas.microsoft.com/office/powerpoint/2010/main" val="333632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E7EC8-EB10-47B1-BFD7-E3FF19AA55F6}"/>
              </a:ext>
            </a:extLst>
          </p:cNvPr>
          <p:cNvSpPr>
            <a:spLocks noGrp="1"/>
          </p:cNvSpPr>
          <p:nvPr>
            <p:ph type="title"/>
          </p:nvPr>
        </p:nvSpPr>
        <p:spPr>
          <a:xfrm>
            <a:off x="1040236" y="260024"/>
            <a:ext cx="9634336" cy="1054286"/>
          </a:xfrm>
        </p:spPr>
        <p:txBody>
          <a:bodyPr>
            <a:normAutofit/>
          </a:bodyPr>
          <a:lstStyle/>
          <a:p>
            <a:r>
              <a:rPr lang="en-US" sz="2800" dirty="0" err="1"/>
              <a:t>Omnicane</a:t>
            </a:r>
            <a:r>
              <a:rPr lang="en-US" sz="2800" dirty="0"/>
              <a:t> Milling’s initiatives to support local planters </a:t>
            </a:r>
            <a:endParaRPr lang="en-MU" sz="2800" dirty="0"/>
          </a:p>
        </p:txBody>
      </p:sp>
      <p:sp>
        <p:nvSpPr>
          <p:cNvPr id="3" name="Content Placeholder 2">
            <a:extLst>
              <a:ext uri="{FF2B5EF4-FFF2-40B4-BE49-F238E27FC236}">
                <a16:creationId xmlns:a16="http://schemas.microsoft.com/office/drawing/2014/main" id="{1B75B5AA-D158-444A-AB59-E678C53570FA}"/>
              </a:ext>
            </a:extLst>
          </p:cNvPr>
          <p:cNvSpPr>
            <a:spLocks noGrp="1"/>
          </p:cNvSpPr>
          <p:nvPr>
            <p:ph idx="1"/>
          </p:nvPr>
        </p:nvSpPr>
        <p:spPr>
          <a:xfrm>
            <a:off x="1040236" y="1470169"/>
            <a:ext cx="9731228" cy="4922241"/>
          </a:xfrm>
        </p:spPr>
        <p:txBody>
          <a:bodyPr>
            <a:normAutofit/>
          </a:bodyPr>
          <a:lstStyle/>
          <a:p>
            <a:pPr marL="45720" indent="0">
              <a:buNone/>
            </a:pPr>
            <a:r>
              <a:rPr lang="en-US" sz="1800" b="1" i="0" u="none" strike="noStrike" baseline="0" dirty="0">
                <a:solidFill>
                  <a:srgbClr val="000000"/>
                </a:solidFill>
              </a:rPr>
              <a:t>Setting up of Planters Advisory Department by </a:t>
            </a:r>
            <a:r>
              <a:rPr lang="en-US" sz="1800" b="1" i="0" u="none" strike="noStrike" baseline="0" dirty="0" err="1">
                <a:solidFill>
                  <a:srgbClr val="000000"/>
                </a:solidFill>
              </a:rPr>
              <a:t>Omnicane</a:t>
            </a:r>
            <a:r>
              <a:rPr lang="en-US" sz="1800" b="1" i="0" u="none" strike="noStrike" baseline="0" dirty="0">
                <a:solidFill>
                  <a:srgbClr val="000000"/>
                </a:solidFill>
              </a:rPr>
              <a:t> Milling in 2015</a:t>
            </a:r>
            <a:endParaRPr lang="en-US" sz="1800" b="0" i="0" u="none" strike="noStrike" baseline="0" dirty="0">
              <a:solidFill>
                <a:srgbClr val="000000"/>
              </a:solidFill>
            </a:endParaRPr>
          </a:p>
          <a:p>
            <a:r>
              <a:rPr lang="en-US" sz="1800" b="0" i="0" u="none" strike="noStrike" baseline="0" dirty="0">
                <a:solidFill>
                  <a:srgbClr val="000000"/>
                </a:solidFill>
              </a:rPr>
              <a:t>Challenge: tackle the issue of field abandonment and reduced productivity from small planters.</a:t>
            </a:r>
          </a:p>
          <a:p>
            <a:r>
              <a:rPr lang="en-US" sz="1800" b="0" i="0" u="none" strike="noStrike" baseline="0" dirty="0">
                <a:solidFill>
                  <a:srgbClr val="000000"/>
                </a:solidFill>
              </a:rPr>
              <a:t>Objective: Provide total management service to small planters.</a:t>
            </a:r>
          </a:p>
          <a:p>
            <a:pPr marL="45720" indent="0">
              <a:buNone/>
            </a:pPr>
            <a:r>
              <a:rPr lang="en-US" sz="1800" b="0" i="0" u="none" strike="noStrike" baseline="0" dirty="0">
                <a:solidFill>
                  <a:srgbClr val="000000"/>
                </a:solidFill>
              </a:rPr>
              <a:t>Key Figures: </a:t>
            </a:r>
          </a:p>
          <a:p>
            <a:pPr marL="45720" indent="0">
              <a:buNone/>
            </a:pPr>
            <a:r>
              <a:rPr lang="en-US" sz="1800" b="0" i="0" u="none" strike="noStrike" baseline="0" dirty="0">
                <a:solidFill>
                  <a:srgbClr val="000000"/>
                </a:solidFill>
              </a:rPr>
              <a:t>Total Acreage under our supervision: </a:t>
            </a:r>
            <a:endParaRPr lang="en-MU" sz="1800" b="0" i="0" u="none" strike="noStrike" baseline="0" dirty="0">
              <a:solidFill>
                <a:srgbClr val="000000"/>
              </a:solidFill>
            </a:endParaRPr>
          </a:p>
          <a:p>
            <a:r>
              <a:rPr lang="en-US" sz="1800" b="1" i="0" u="none" strike="noStrike" baseline="0" dirty="0">
                <a:solidFill>
                  <a:srgbClr val="000000"/>
                </a:solidFill>
              </a:rPr>
              <a:t>318 arpents = 8,840 </a:t>
            </a:r>
            <a:r>
              <a:rPr lang="en-US" sz="1800" b="1" i="0" u="none" strike="noStrike" baseline="0" dirty="0" err="1">
                <a:solidFill>
                  <a:srgbClr val="000000"/>
                </a:solidFill>
              </a:rPr>
              <a:t>tonnes</a:t>
            </a:r>
            <a:r>
              <a:rPr lang="en-US" sz="1800" b="1" i="0" u="none" strike="noStrike" baseline="0" dirty="0">
                <a:solidFill>
                  <a:srgbClr val="000000"/>
                </a:solidFill>
              </a:rPr>
              <a:t> of cane</a:t>
            </a:r>
            <a:endParaRPr lang="en-US" sz="1800" b="0" i="0" u="none" strike="noStrike" baseline="0" dirty="0">
              <a:solidFill>
                <a:srgbClr val="000000"/>
              </a:solidFill>
            </a:endParaRPr>
          </a:p>
          <a:p>
            <a:r>
              <a:rPr lang="en-US" sz="1800" b="0" i="0" u="none" strike="noStrike" baseline="0" dirty="0">
                <a:solidFill>
                  <a:srgbClr val="000000"/>
                </a:solidFill>
              </a:rPr>
              <a:t>Total Management:</a:t>
            </a:r>
            <a:r>
              <a:rPr lang="en-US" sz="1800" b="1" i="0" u="none" strike="noStrike" baseline="0" dirty="0">
                <a:solidFill>
                  <a:srgbClr val="000000"/>
                </a:solidFill>
              </a:rPr>
              <a:t>72 planters</a:t>
            </a:r>
            <a:endParaRPr lang="en-US" sz="1800" b="0" i="0" u="none" strike="noStrike" baseline="0" dirty="0">
              <a:solidFill>
                <a:srgbClr val="000000"/>
              </a:solidFill>
            </a:endParaRPr>
          </a:p>
          <a:p>
            <a:pPr marL="45720" indent="0">
              <a:buNone/>
            </a:pPr>
            <a:r>
              <a:rPr lang="en-US" sz="1800" b="0" i="0" u="none" strike="noStrike" baseline="0" dirty="0">
                <a:solidFill>
                  <a:srgbClr val="000000"/>
                </a:solidFill>
              </a:rPr>
              <a:t>Plantation, Maintenance of fields (manual and chemical weeding, </a:t>
            </a:r>
            <a:r>
              <a:rPr lang="en-US" sz="1800" b="0" i="0" u="none" strike="noStrike" baseline="0" dirty="0" err="1">
                <a:solidFill>
                  <a:srgbClr val="000000"/>
                </a:solidFill>
              </a:rPr>
              <a:t>fertilisation</a:t>
            </a:r>
            <a:r>
              <a:rPr lang="en-US" sz="1800" b="0" i="0" u="none" strike="noStrike" baseline="0" dirty="0">
                <a:solidFill>
                  <a:srgbClr val="000000"/>
                </a:solidFill>
              </a:rPr>
              <a:t> etc.) ,</a:t>
            </a:r>
            <a:r>
              <a:rPr lang="en-US" sz="1800" b="0" i="0" u="none" strike="noStrike" baseline="0" dirty="0" err="1">
                <a:solidFill>
                  <a:srgbClr val="000000"/>
                </a:solidFill>
              </a:rPr>
              <a:t>Harvest,Loading</a:t>
            </a:r>
            <a:r>
              <a:rPr lang="en-US" sz="1800" b="0" i="0" u="none" strike="noStrike" baseline="0" dirty="0">
                <a:solidFill>
                  <a:srgbClr val="000000"/>
                </a:solidFill>
              </a:rPr>
              <a:t> &amp; Transport of canes</a:t>
            </a:r>
            <a:endParaRPr lang="en-MU" sz="1800" b="0" i="0" u="none" strike="noStrike" baseline="0" dirty="0">
              <a:solidFill>
                <a:srgbClr val="000000"/>
              </a:solidFill>
            </a:endParaRPr>
          </a:p>
          <a:p>
            <a:r>
              <a:rPr lang="en-US" sz="1800" b="0" i="0" u="none" strike="noStrike" baseline="0" dirty="0">
                <a:solidFill>
                  <a:srgbClr val="000000"/>
                </a:solidFill>
              </a:rPr>
              <a:t>Partial Management:</a:t>
            </a:r>
            <a:r>
              <a:rPr lang="en-US" sz="1800" b="1" i="0" u="none" strike="noStrike" baseline="0" dirty="0">
                <a:solidFill>
                  <a:srgbClr val="000000"/>
                </a:solidFill>
              </a:rPr>
              <a:t>6 Planters</a:t>
            </a:r>
            <a:endParaRPr lang="en-US" sz="1800" b="0" i="0" u="none" strike="noStrike" baseline="0" dirty="0">
              <a:solidFill>
                <a:srgbClr val="000000"/>
              </a:solidFill>
            </a:endParaRPr>
          </a:p>
          <a:p>
            <a:r>
              <a:rPr lang="en-US" sz="1800" b="0" i="0" u="none" strike="noStrike" baseline="0" dirty="0">
                <a:solidFill>
                  <a:srgbClr val="000000"/>
                </a:solidFill>
              </a:rPr>
              <a:t>Harvest, Loading &amp; Transport of canes to the Factory</a:t>
            </a:r>
          </a:p>
        </p:txBody>
      </p:sp>
      <p:pic>
        <p:nvPicPr>
          <p:cNvPr id="4" name="Picture 3">
            <a:extLst>
              <a:ext uri="{FF2B5EF4-FFF2-40B4-BE49-F238E27FC236}">
                <a16:creationId xmlns:a16="http://schemas.microsoft.com/office/drawing/2014/main" id="{23C31C25-B5BB-4614-8E70-2C51BBE054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22528" y="5387831"/>
            <a:ext cx="1034099" cy="712325"/>
          </a:xfrm>
          <a:prstGeom prst="rect">
            <a:avLst/>
          </a:prstGeom>
        </p:spPr>
      </p:pic>
    </p:spTree>
    <p:extLst>
      <p:ext uri="{BB962C8B-B14F-4D97-AF65-F5344CB8AC3E}">
        <p14:creationId xmlns:p14="http://schemas.microsoft.com/office/powerpoint/2010/main" val="2827440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22B64B2-0681-4CA6-9803-D3F82DFAF10F}"/>
              </a:ext>
            </a:extLst>
          </p:cNvPr>
          <p:cNvSpPr txBox="1">
            <a:spLocks/>
          </p:cNvSpPr>
          <p:nvPr/>
        </p:nvSpPr>
        <p:spPr>
          <a:xfrm>
            <a:off x="560244" y="1458783"/>
            <a:ext cx="5705913" cy="4639110"/>
          </a:xfrm>
          <a:prstGeom prst="rect">
            <a:avLst/>
          </a:prstGeom>
        </p:spPr>
        <p:txBody>
          <a:bodyPr vert="horz" lIns="91440" tIns="45720" rIns="91440" bIns="45720" rtlCol="0">
            <a:normAutofit lnSpcReduction="1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sz="1800" b="0" i="0" u="none" strike="noStrike" baseline="0" dirty="0">
                <a:solidFill>
                  <a:srgbClr val="000000"/>
                </a:solidFill>
                <a:latin typeface="Calibri" panose="020F0502020204030204" pitchFamily="34" charset="0"/>
              </a:rPr>
              <a:t>Well established </a:t>
            </a:r>
            <a:r>
              <a:rPr lang="en-US" sz="1800" b="1" i="0" u="none" strike="noStrike" baseline="0" dirty="0">
                <a:solidFill>
                  <a:srgbClr val="000000"/>
                </a:solidFill>
                <a:latin typeface="Calibri" panose="020F0502020204030204" pitchFamily="34" charset="0"/>
              </a:rPr>
              <a:t>Q&amp;FS management system </a:t>
            </a:r>
            <a:r>
              <a:rPr lang="en-US" sz="1800" b="0" i="0" u="none" strike="noStrike" baseline="0" dirty="0">
                <a:solidFill>
                  <a:srgbClr val="000000"/>
                </a:solidFill>
                <a:latin typeface="Calibri" panose="020F0502020204030204" pitchFamily="34" charset="0"/>
              </a:rPr>
              <a:t>since 2010</a:t>
            </a:r>
          </a:p>
          <a:p>
            <a:pPr lvl="1"/>
            <a:r>
              <a:rPr lang="en-US" sz="1600" b="0" i="0" u="none" strike="noStrike" baseline="0" dirty="0">
                <a:solidFill>
                  <a:srgbClr val="000000"/>
                </a:solidFill>
                <a:latin typeface="Calibri" panose="020F0502020204030204" pitchFamily="34" charset="0"/>
              </a:rPr>
              <a:t>Monthly HACCP meetings</a:t>
            </a:r>
          </a:p>
          <a:p>
            <a:pPr lvl="1"/>
            <a:r>
              <a:rPr lang="en-US" sz="1600" b="0" i="0" u="none" strike="noStrike" baseline="0" dirty="0">
                <a:solidFill>
                  <a:srgbClr val="000000"/>
                </a:solidFill>
                <a:latin typeface="Calibri" panose="020F0502020204030204" pitchFamily="34" charset="0"/>
              </a:rPr>
              <a:t>Annual Management review of Key Performance Indicators (KPIs)</a:t>
            </a:r>
            <a:endParaRPr lang="en-MU" sz="1600" b="0"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Quality Control </a:t>
            </a:r>
            <a:r>
              <a:rPr lang="en-US" sz="1800" b="0" i="0" u="none" strike="noStrike" baseline="0" dirty="0">
                <a:solidFill>
                  <a:srgbClr val="000000"/>
                </a:solidFill>
                <a:latin typeface="Calibri" panose="020F0502020204030204" pitchFamily="34" charset="0"/>
              </a:rPr>
              <a:t>and </a:t>
            </a:r>
            <a:r>
              <a:rPr lang="en-US" sz="1800" b="1" i="0" u="none" strike="noStrike" baseline="0" dirty="0">
                <a:solidFill>
                  <a:srgbClr val="000000"/>
                </a:solidFill>
                <a:latin typeface="Calibri" panose="020F0502020204030204" pitchFamily="34" charset="0"/>
              </a:rPr>
              <a:t>HACCP plan </a:t>
            </a:r>
            <a:r>
              <a:rPr lang="en-US" sz="1800" b="0" i="0" u="none" strike="noStrike" baseline="0" dirty="0">
                <a:solidFill>
                  <a:srgbClr val="000000"/>
                </a:solidFill>
                <a:latin typeface="Calibri" panose="020F0502020204030204" pitchFamily="34" charset="0"/>
              </a:rPr>
              <a:t>based on </a:t>
            </a:r>
            <a:r>
              <a:rPr lang="en-US" sz="1800" b="1" i="0" u="none" strike="noStrike" baseline="0" dirty="0">
                <a:solidFill>
                  <a:srgbClr val="000000"/>
                </a:solidFill>
                <a:latin typeface="Calibri" panose="020F0502020204030204" pitchFamily="34" charset="0"/>
              </a:rPr>
              <a:t>Risk Assessment</a:t>
            </a:r>
            <a:endParaRPr lang="en-US" sz="1800" b="0" i="0" u="none" strike="noStrike" baseline="0" dirty="0">
              <a:solidFill>
                <a:srgbClr val="000000"/>
              </a:solidFill>
              <a:latin typeface="Calibri" panose="020F0502020204030204" pitchFamily="34" charset="0"/>
            </a:endParaRPr>
          </a:p>
          <a:p>
            <a:pPr lvl="1"/>
            <a:r>
              <a:rPr lang="en-US" sz="1600" b="0" i="0" u="none" strike="noStrike" baseline="0" dirty="0">
                <a:solidFill>
                  <a:srgbClr val="000000"/>
                </a:solidFill>
                <a:latin typeface="Calibri" panose="020F0502020204030204" pitchFamily="34" charset="0"/>
              </a:rPr>
              <a:t>Dedicated and well-trained HACCP Team</a:t>
            </a:r>
          </a:p>
          <a:p>
            <a:pPr lvl="1"/>
            <a:r>
              <a:rPr lang="en-US" sz="1600" b="0" i="0" u="none" strike="noStrike" baseline="0" dirty="0">
                <a:solidFill>
                  <a:srgbClr val="000000"/>
                </a:solidFill>
                <a:latin typeface="Calibri" panose="020F0502020204030204" pitchFamily="34" charset="0"/>
              </a:rPr>
              <a:t>Support from external consultancy</a:t>
            </a:r>
            <a:endParaRPr lang="en-MU" sz="1600" b="0"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Strong Quality and Food Safety Culture</a:t>
            </a:r>
            <a:endParaRPr lang="en-MU" sz="1800" b="0"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Quality and Food Safety Controls in place</a:t>
            </a:r>
          </a:p>
          <a:p>
            <a:pPr lvl="1"/>
            <a:r>
              <a:rPr lang="en-US" sz="1600" b="0" i="0" u="none" strike="noStrike" baseline="0" dirty="0">
                <a:solidFill>
                  <a:srgbClr val="000000"/>
                </a:solidFill>
                <a:latin typeface="Arial" panose="020B0604020202020204" pitchFamily="34" charset="0"/>
              </a:rPr>
              <a:t>•</a:t>
            </a:r>
            <a:r>
              <a:rPr lang="en-US" sz="1600" b="0" i="0" u="none" strike="noStrike" baseline="0" dirty="0">
                <a:solidFill>
                  <a:srgbClr val="000000"/>
                </a:solidFill>
                <a:latin typeface="Calibri" panose="020F0502020204030204" pitchFamily="34" charset="0"/>
              </a:rPr>
              <a:t>No food and drink policy</a:t>
            </a:r>
          </a:p>
          <a:p>
            <a:pPr lvl="1"/>
            <a:r>
              <a:rPr lang="en-US" sz="1600" b="0" i="0" u="none" strike="noStrike" baseline="0" dirty="0">
                <a:solidFill>
                  <a:srgbClr val="000000"/>
                </a:solidFill>
                <a:latin typeface="Arial" panose="020B0604020202020204" pitchFamily="34" charset="0"/>
              </a:rPr>
              <a:t>•</a:t>
            </a:r>
            <a:r>
              <a:rPr lang="en-US" sz="1600" b="0" i="0" u="none" strike="noStrike" baseline="0" dirty="0">
                <a:solidFill>
                  <a:srgbClr val="000000"/>
                </a:solidFill>
                <a:latin typeface="Calibri" panose="020F0502020204030204" pitchFamily="34" charset="0"/>
              </a:rPr>
              <a:t>No wood and glass policy</a:t>
            </a:r>
          </a:p>
          <a:p>
            <a:pPr lvl="1"/>
            <a:r>
              <a:rPr lang="en-US" sz="1600" b="0" i="0" u="none" strike="noStrike" baseline="0" dirty="0">
                <a:solidFill>
                  <a:srgbClr val="000000"/>
                </a:solidFill>
                <a:latin typeface="Arial" panose="020B0604020202020204" pitchFamily="34" charset="0"/>
              </a:rPr>
              <a:t>•</a:t>
            </a:r>
            <a:r>
              <a:rPr lang="en-US" sz="1600" b="0" i="0" u="none" strike="noStrike" baseline="0" dirty="0">
                <a:solidFill>
                  <a:srgbClr val="000000"/>
                </a:solidFill>
                <a:latin typeface="Calibri" panose="020F0502020204030204" pitchFamily="34" charset="0"/>
              </a:rPr>
              <a:t>Non-allergen policy</a:t>
            </a:r>
          </a:p>
          <a:p>
            <a:pPr lvl="1"/>
            <a:r>
              <a:rPr lang="en-US" sz="1600" b="0" i="0" u="none" strike="noStrike" baseline="0" dirty="0">
                <a:solidFill>
                  <a:srgbClr val="000000"/>
                </a:solidFill>
                <a:latin typeface="Arial" panose="020B0604020202020204" pitchFamily="34" charset="0"/>
              </a:rPr>
              <a:t>•</a:t>
            </a:r>
            <a:r>
              <a:rPr lang="en-US" sz="1600" b="0" i="0" u="none" strike="noStrike" baseline="0" dirty="0">
                <a:solidFill>
                  <a:srgbClr val="000000"/>
                </a:solidFill>
                <a:latin typeface="Calibri" panose="020F0502020204030204" pitchFamily="34" charset="0"/>
              </a:rPr>
              <a:t>No smoking zone</a:t>
            </a:r>
          </a:p>
          <a:p>
            <a:r>
              <a:rPr lang="en-US" sz="1800" b="1" i="0" u="none" strike="noStrike" baseline="0" dirty="0">
                <a:solidFill>
                  <a:srgbClr val="000000"/>
                </a:solidFill>
                <a:latin typeface="Calibri" panose="020F0502020204030204" pitchFamily="34" charset="0"/>
              </a:rPr>
              <a:t>Laboratory Testing, Calibration and Weight Control</a:t>
            </a:r>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pPr marL="45720" indent="0">
              <a:buFont typeface="Corbel" pitchFamily="34" charset="0"/>
              <a:buNone/>
            </a:pPr>
            <a:endParaRPr lang="en-MU" sz="1400" dirty="0"/>
          </a:p>
        </p:txBody>
      </p:sp>
      <p:sp>
        <p:nvSpPr>
          <p:cNvPr id="2" name="Title 1">
            <a:extLst>
              <a:ext uri="{FF2B5EF4-FFF2-40B4-BE49-F238E27FC236}">
                <a16:creationId xmlns:a16="http://schemas.microsoft.com/office/drawing/2014/main" id="{B9C60F3D-5D2B-4F1E-AB2D-043D1265E995}"/>
              </a:ext>
            </a:extLst>
          </p:cNvPr>
          <p:cNvSpPr>
            <a:spLocks noGrp="1"/>
          </p:cNvSpPr>
          <p:nvPr>
            <p:ph type="title"/>
          </p:nvPr>
        </p:nvSpPr>
        <p:spPr>
          <a:xfrm>
            <a:off x="560244" y="314617"/>
            <a:ext cx="9875520" cy="1356360"/>
          </a:xfrm>
        </p:spPr>
        <p:txBody>
          <a:bodyPr>
            <a:normAutofit/>
          </a:bodyPr>
          <a:lstStyle/>
          <a:p>
            <a:r>
              <a:rPr lang="en-US" sz="2400" b="1" dirty="0" err="1">
                <a:solidFill>
                  <a:srgbClr val="000000"/>
                </a:solidFill>
                <a:latin typeface="Arial" panose="020B0604020202020204" pitchFamily="34" charset="0"/>
              </a:rPr>
              <a:t>O</a:t>
            </a:r>
            <a:r>
              <a:rPr lang="en-US" sz="2400" b="1" i="0" u="none" strike="noStrike" baseline="0" dirty="0" err="1">
                <a:solidFill>
                  <a:srgbClr val="000000"/>
                </a:solidFill>
                <a:latin typeface="Arial" panose="020B0604020202020204" pitchFamily="34" charset="0"/>
              </a:rPr>
              <a:t>mnicane’s</a:t>
            </a:r>
            <a:r>
              <a:rPr lang="en-US" sz="2400" b="1" i="0" u="none" strike="noStrike" baseline="0" dirty="0">
                <a:solidFill>
                  <a:srgbClr val="000000"/>
                </a:solidFill>
                <a:latin typeface="Arial" panose="020B0604020202020204" pitchFamily="34" charset="0"/>
              </a:rPr>
              <a:t> Refinery Quality &amp; Food Safety for example</a:t>
            </a:r>
            <a:endParaRPr lang="en-MU" sz="2400" b="1" dirty="0"/>
          </a:p>
        </p:txBody>
      </p:sp>
      <p:pic>
        <p:nvPicPr>
          <p:cNvPr id="6" name="Picture 5">
            <a:extLst>
              <a:ext uri="{FF2B5EF4-FFF2-40B4-BE49-F238E27FC236}">
                <a16:creationId xmlns:a16="http://schemas.microsoft.com/office/drawing/2014/main" id="{577DD4A5-245C-4F8A-AA7F-B7FA4BC3446C}"/>
              </a:ext>
            </a:extLst>
          </p:cNvPr>
          <p:cNvPicPr>
            <a:picLocks noChangeAspect="1"/>
          </p:cNvPicPr>
          <p:nvPr/>
        </p:nvPicPr>
        <p:blipFill rotWithShape="1">
          <a:blip r:embed="rId2"/>
          <a:srcRect l="23491" t="23241" r="30001" b="11071"/>
          <a:stretch/>
        </p:blipFill>
        <p:spPr>
          <a:xfrm>
            <a:off x="6096000" y="1777565"/>
            <a:ext cx="5184475" cy="4118995"/>
          </a:xfrm>
          <a:prstGeom prst="rect">
            <a:avLst/>
          </a:prstGeom>
        </p:spPr>
      </p:pic>
      <p:pic>
        <p:nvPicPr>
          <p:cNvPr id="5" name="Picture 4">
            <a:extLst>
              <a:ext uri="{FF2B5EF4-FFF2-40B4-BE49-F238E27FC236}">
                <a16:creationId xmlns:a16="http://schemas.microsoft.com/office/drawing/2014/main" id="{28CA40FE-D44B-4D32-AD8E-08122E194E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91282" y="5641064"/>
            <a:ext cx="1034099" cy="712325"/>
          </a:xfrm>
          <a:prstGeom prst="rect">
            <a:avLst/>
          </a:prstGeom>
        </p:spPr>
      </p:pic>
    </p:spTree>
    <p:extLst>
      <p:ext uri="{BB962C8B-B14F-4D97-AF65-F5344CB8AC3E}">
        <p14:creationId xmlns:p14="http://schemas.microsoft.com/office/powerpoint/2010/main" val="3535223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65807496-C5CC-447F-B619-323F22AABA5F}"/>
              </a:ext>
              <a:ext uri="{C183D7F6-B498-43B3-948B-1728B52AA6E4}">
                <adec:decorative xmlns:adec="http://schemas.microsoft.com/office/drawing/2017/decorative" val="1"/>
              </a:ext>
            </a:extLst>
          </p:cNvPr>
          <p:cNvSpPr/>
          <p:nvPr/>
        </p:nvSpPr>
        <p:spPr>
          <a:xfrm>
            <a:off x="8424312" y="2613351"/>
            <a:ext cx="840963" cy="840963"/>
          </a:xfrm>
          <a:prstGeom prst="ellipse">
            <a:avLst/>
          </a:prstGeom>
          <a:solidFill>
            <a:schemeClr val="accent3">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46" name="Oval 45">
            <a:extLst>
              <a:ext uri="{FF2B5EF4-FFF2-40B4-BE49-F238E27FC236}">
                <a16:creationId xmlns:a16="http://schemas.microsoft.com/office/drawing/2014/main" id="{BC4B4EEA-C4AC-44FD-A69B-008A1CDDA310}"/>
              </a:ext>
              <a:ext uri="{C183D7F6-B498-43B3-948B-1728B52AA6E4}">
                <adec:decorative xmlns:adec="http://schemas.microsoft.com/office/drawing/2017/decorative" val="1"/>
              </a:ext>
            </a:extLst>
          </p:cNvPr>
          <p:cNvSpPr/>
          <p:nvPr/>
        </p:nvSpPr>
        <p:spPr>
          <a:xfrm>
            <a:off x="5336658" y="2645032"/>
            <a:ext cx="840963" cy="840963"/>
          </a:xfrm>
          <a:prstGeom prst="ellipse">
            <a:avLst/>
          </a:prstGeom>
          <a:solidFill>
            <a:schemeClr val="accent6">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6" name="Oval 5">
            <a:extLst>
              <a:ext uri="{FF2B5EF4-FFF2-40B4-BE49-F238E27FC236}">
                <a16:creationId xmlns:a16="http://schemas.microsoft.com/office/drawing/2014/main" id="{8146B637-4021-488D-8D76-50643F5E5713}"/>
              </a:ext>
              <a:ext uri="{C183D7F6-B498-43B3-948B-1728B52AA6E4}">
                <adec:decorative xmlns:adec="http://schemas.microsoft.com/office/drawing/2017/decorative" val="1"/>
              </a:ext>
            </a:extLst>
          </p:cNvPr>
          <p:cNvSpPr/>
          <p:nvPr/>
        </p:nvSpPr>
        <p:spPr>
          <a:xfrm>
            <a:off x="2249004" y="2613350"/>
            <a:ext cx="840963" cy="84096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cxnSp>
        <p:nvCxnSpPr>
          <p:cNvPr id="55" name="Straight Connector 54" descr="timeline">
            <a:extLst>
              <a:ext uri="{FF2B5EF4-FFF2-40B4-BE49-F238E27FC236}">
                <a16:creationId xmlns:a16="http://schemas.microsoft.com/office/drawing/2014/main" id="{03EF01C1-5F44-4071-A9AA-CE6ADA1A5F59}"/>
              </a:ext>
            </a:extLst>
          </p:cNvPr>
          <p:cNvCxnSpPr>
            <a:cxnSpLocks/>
          </p:cNvCxnSpPr>
          <p:nvPr/>
        </p:nvCxnSpPr>
        <p:spPr>
          <a:xfrm flipH="1">
            <a:off x="2819400" y="3748073"/>
            <a:ext cx="6269821"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sp>
        <p:nvSpPr>
          <p:cNvPr id="17" name="Oval 16" descr="timeline markers">
            <a:extLst>
              <a:ext uri="{FF2B5EF4-FFF2-40B4-BE49-F238E27FC236}">
                <a16:creationId xmlns:a16="http://schemas.microsoft.com/office/drawing/2014/main" id="{685160D7-D23E-4878-8060-E663BA970B55}"/>
              </a:ext>
            </a:extLst>
          </p:cNvPr>
          <p:cNvSpPr/>
          <p:nvPr/>
        </p:nvSpPr>
        <p:spPr>
          <a:xfrm>
            <a:off x="2832187" y="3645599"/>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ln>
                <a:solidFill>
                  <a:srgbClr val="000000"/>
                </a:solidFill>
              </a:ln>
            </a:endParaRPr>
          </a:p>
        </p:txBody>
      </p:sp>
      <p:sp>
        <p:nvSpPr>
          <p:cNvPr id="39" name="Oval 38" descr="timeline markers">
            <a:extLst>
              <a:ext uri="{FF2B5EF4-FFF2-40B4-BE49-F238E27FC236}">
                <a16:creationId xmlns:a16="http://schemas.microsoft.com/office/drawing/2014/main" id="{D71B5693-DD1D-45E8-899F-7698F4F9E0CB}"/>
              </a:ext>
            </a:extLst>
          </p:cNvPr>
          <p:cNvSpPr/>
          <p:nvPr/>
        </p:nvSpPr>
        <p:spPr>
          <a:xfrm>
            <a:off x="5757139" y="3642769"/>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ln>
                <a:solidFill>
                  <a:srgbClr val="000000"/>
                </a:solidFill>
              </a:ln>
            </a:endParaRPr>
          </a:p>
        </p:txBody>
      </p:sp>
      <p:sp>
        <p:nvSpPr>
          <p:cNvPr id="49" name="Oval 48" descr="timeline markers">
            <a:extLst>
              <a:ext uri="{FF2B5EF4-FFF2-40B4-BE49-F238E27FC236}">
                <a16:creationId xmlns:a16="http://schemas.microsoft.com/office/drawing/2014/main" id="{5B5DE130-A1BB-4953-B61E-0F2854B4BF5A}"/>
              </a:ext>
            </a:extLst>
          </p:cNvPr>
          <p:cNvSpPr/>
          <p:nvPr/>
        </p:nvSpPr>
        <p:spPr>
          <a:xfrm>
            <a:off x="9004739" y="3663591"/>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ln>
                <a:solidFill>
                  <a:srgbClr val="000000"/>
                </a:solidFill>
              </a:ln>
            </a:endParaRPr>
          </a:p>
        </p:txBody>
      </p:sp>
      <p:pic>
        <p:nvPicPr>
          <p:cNvPr id="23" name="Picture Placeholder 22" descr="Seed Packet">
            <a:extLst>
              <a:ext uri="{FF2B5EF4-FFF2-40B4-BE49-F238E27FC236}">
                <a16:creationId xmlns:a16="http://schemas.microsoft.com/office/drawing/2014/main" id="{328809D6-74EB-4AE9-A789-42A189ABA20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423756" y="2616354"/>
            <a:ext cx="887413" cy="889000"/>
          </a:xfrm>
        </p:spPr>
      </p:pic>
      <p:pic>
        <p:nvPicPr>
          <p:cNvPr id="37" name="Picture Placeholder 36" descr="Sprouting Seed">
            <a:extLst>
              <a:ext uri="{FF2B5EF4-FFF2-40B4-BE49-F238E27FC236}">
                <a16:creationId xmlns:a16="http://schemas.microsoft.com/office/drawing/2014/main" id="{808BB55A-E218-4F23-8F36-9631520FC9E6}"/>
              </a:ext>
            </a:extLst>
          </p:cNvPr>
          <p:cNvPicPr>
            <a:picLocks noGrp="1" noChangeAspect="1"/>
          </p:cNvPicPr>
          <p:nvPr>
            <p:ph type="pic" sz="quarter" idx="11"/>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482396" y="2660653"/>
            <a:ext cx="887413" cy="889000"/>
          </a:xfrm>
        </p:spPr>
      </p:pic>
      <p:pic>
        <p:nvPicPr>
          <p:cNvPr id="50" name="Picture Placeholder 49" descr="Deciduous tree">
            <a:extLst>
              <a:ext uri="{FF2B5EF4-FFF2-40B4-BE49-F238E27FC236}">
                <a16:creationId xmlns:a16="http://schemas.microsoft.com/office/drawing/2014/main" id="{8FAF4296-69A8-4B30-9839-88B547122910}"/>
              </a:ext>
            </a:extLst>
          </p:cNvPr>
          <p:cNvPicPr>
            <a:picLocks noGrp="1" noChangeAspect="1"/>
          </p:cNvPicPr>
          <p:nvPr>
            <p:ph type="pic" sz="quarter" idx="12"/>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645514" y="2616354"/>
            <a:ext cx="887413" cy="889000"/>
          </a:xfrm>
        </p:spPr>
      </p:pic>
      <p:sp>
        <p:nvSpPr>
          <p:cNvPr id="10" name="Text Placeholder 9">
            <a:extLst>
              <a:ext uri="{FF2B5EF4-FFF2-40B4-BE49-F238E27FC236}">
                <a16:creationId xmlns:a16="http://schemas.microsoft.com/office/drawing/2014/main" id="{83413A59-8009-405C-B473-F659F4B46E4A}"/>
              </a:ext>
            </a:extLst>
          </p:cNvPr>
          <p:cNvSpPr>
            <a:spLocks noGrp="1"/>
          </p:cNvSpPr>
          <p:nvPr>
            <p:ph type="body" sz="quarter" idx="14"/>
          </p:nvPr>
        </p:nvSpPr>
        <p:spPr>
          <a:xfrm>
            <a:off x="1837168" y="4385202"/>
            <a:ext cx="2158999" cy="601662"/>
          </a:xfrm>
        </p:spPr>
        <p:txBody>
          <a:bodyPr rtlCol="0"/>
          <a:lstStyle/>
          <a:p>
            <a:pPr rtl="0"/>
            <a:r>
              <a:rPr lang="en-US" dirty="0"/>
              <a:t>FOCUSED ON EDUCATING AND SUPPORTING EMPLOYEES AND LOCAL NGOS WHILE GIVING BACK TO LOCAL COMMUNITIES</a:t>
            </a:r>
            <a:endParaRPr lang="en-GB" dirty="0"/>
          </a:p>
        </p:txBody>
      </p:sp>
      <p:sp>
        <p:nvSpPr>
          <p:cNvPr id="11" name="Text Placeholder 10">
            <a:extLst>
              <a:ext uri="{FF2B5EF4-FFF2-40B4-BE49-F238E27FC236}">
                <a16:creationId xmlns:a16="http://schemas.microsoft.com/office/drawing/2014/main" id="{793FFC51-169D-49BB-A779-7EFB4D82AD28}"/>
              </a:ext>
            </a:extLst>
          </p:cNvPr>
          <p:cNvSpPr>
            <a:spLocks noGrp="1"/>
          </p:cNvSpPr>
          <p:nvPr>
            <p:ph type="body" sz="quarter" idx="15"/>
          </p:nvPr>
        </p:nvSpPr>
        <p:spPr>
          <a:xfrm>
            <a:off x="4934239" y="4385202"/>
            <a:ext cx="1983726" cy="601662"/>
          </a:xfrm>
        </p:spPr>
        <p:txBody>
          <a:bodyPr rtlCol="0"/>
          <a:lstStyle/>
          <a:p>
            <a:pPr lvl="0">
              <a:lnSpc>
                <a:spcPct val="100000"/>
              </a:lnSpc>
              <a:defRPr cap="all"/>
            </a:pPr>
            <a:r>
              <a:rPr lang="en-US" noProof="0" dirty="0"/>
              <a:t>Attracting and retaining employees with shared values and focused on training and development opportunities and ensuring their work environment is safe and healthy</a:t>
            </a:r>
            <a:endParaRPr lang="en-GB" noProof="0" dirty="0"/>
          </a:p>
          <a:p>
            <a:pPr rtl="0"/>
            <a:endParaRPr lang="en-GB" dirty="0"/>
          </a:p>
        </p:txBody>
      </p:sp>
      <p:sp>
        <p:nvSpPr>
          <p:cNvPr id="13" name="Text Placeholder 12">
            <a:extLst>
              <a:ext uri="{FF2B5EF4-FFF2-40B4-BE49-F238E27FC236}">
                <a16:creationId xmlns:a16="http://schemas.microsoft.com/office/drawing/2014/main" id="{F62FF5CE-711D-42E8-B7EA-B1A1F772535A}"/>
              </a:ext>
            </a:extLst>
          </p:cNvPr>
          <p:cNvSpPr>
            <a:spLocks noGrp="1"/>
          </p:cNvSpPr>
          <p:nvPr>
            <p:ph type="body" sz="quarter" idx="16"/>
          </p:nvPr>
        </p:nvSpPr>
        <p:spPr>
          <a:xfrm>
            <a:off x="8195835" y="4388405"/>
            <a:ext cx="1983726" cy="601662"/>
          </a:xfrm>
        </p:spPr>
        <p:txBody>
          <a:bodyPr rtlCol="0"/>
          <a:lstStyle/>
          <a:p>
            <a:pPr lvl="0">
              <a:lnSpc>
                <a:spcPct val="100000"/>
              </a:lnSpc>
              <a:defRPr cap="all"/>
            </a:pPr>
            <a:r>
              <a:rPr lang="en-US" sz="1100" noProof="0" dirty="0"/>
              <a:t>Consistent monitoring and minimizing of the impact we have on the environment and communities where we operate</a:t>
            </a:r>
            <a:endParaRPr lang="en-GB" sz="1100" noProof="0" dirty="0"/>
          </a:p>
          <a:p>
            <a:pPr rtl="0"/>
            <a:endParaRPr lang="en-GB" dirty="0"/>
          </a:p>
        </p:txBody>
      </p:sp>
      <p:sp>
        <p:nvSpPr>
          <p:cNvPr id="18" name="Text Placeholder 17">
            <a:extLst>
              <a:ext uri="{FF2B5EF4-FFF2-40B4-BE49-F238E27FC236}">
                <a16:creationId xmlns:a16="http://schemas.microsoft.com/office/drawing/2014/main" id="{4E091A31-7866-4F47-B0CF-3293835EEDE8}"/>
              </a:ext>
            </a:extLst>
          </p:cNvPr>
          <p:cNvSpPr>
            <a:spLocks noGrp="1"/>
          </p:cNvSpPr>
          <p:nvPr>
            <p:ph type="body" sz="quarter" idx="18"/>
          </p:nvPr>
        </p:nvSpPr>
        <p:spPr>
          <a:xfrm>
            <a:off x="1619363" y="3923666"/>
            <a:ext cx="2585943" cy="369311"/>
          </a:xfrm>
        </p:spPr>
        <p:txBody>
          <a:bodyPr rtlCol="0"/>
          <a:lstStyle/>
          <a:p>
            <a:pPr rtl="0"/>
            <a:r>
              <a:rPr lang="en-US" dirty="0"/>
              <a:t>SOCIAL</a:t>
            </a:r>
            <a:endParaRPr lang="en-GB" b="1" dirty="0">
              <a:latin typeface="+mj-lt"/>
            </a:endParaRPr>
          </a:p>
          <a:p>
            <a:pPr rtl="0"/>
            <a:endParaRPr lang="en-GB" dirty="0"/>
          </a:p>
        </p:txBody>
      </p:sp>
      <p:sp>
        <p:nvSpPr>
          <p:cNvPr id="19" name="Text Placeholder 18">
            <a:extLst>
              <a:ext uri="{FF2B5EF4-FFF2-40B4-BE49-F238E27FC236}">
                <a16:creationId xmlns:a16="http://schemas.microsoft.com/office/drawing/2014/main" id="{B350F797-AA8E-422D-B1BE-31919E5E8542}"/>
              </a:ext>
            </a:extLst>
          </p:cNvPr>
          <p:cNvSpPr>
            <a:spLocks noGrp="1"/>
          </p:cNvSpPr>
          <p:nvPr>
            <p:ph type="body" sz="quarter" idx="19"/>
          </p:nvPr>
        </p:nvSpPr>
        <p:spPr>
          <a:xfrm>
            <a:off x="4548649" y="3948524"/>
            <a:ext cx="2585943" cy="369311"/>
          </a:xfrm>
        </p:spPr>
        <p:txBody>
          <a:bodyPr rtlCol="0"/>
          <a:lstStyle/>
          <a:p>
            <a:pPr rtl="0"/>
            <a:r>
              <a:rPr lang="en-US" dirty="0"/>
              <a:t>ETHICAL</a:t>
            </a:r>
            <a:endParaRPr lang="en-GB" dirty="0"/>
          </a:p>
        </p:txBody>
      </p:sp>
      <p:sp>
        <p:nvSpPr>
          <p:cNvPr id="20" name="Text Placeholder 19">
            <a:extLst>
              <a:ext uri="{FF2B5EF4-FFF2-40B4-BE49-F238E27FC236}">
                <a16:creationId xmlns:a16="http://schemas.microsoft.com/office/drawing/2014/main" id="{4A642F3E-3C03-4E20-ABCA-E003162FC000}"/>
              </a:ext>
            </a:extLst>
          </p:cNvPr>
          <p:cNvSpPr>
            <a:spLocks noGrp="1"/>
          </p:cNvSpPr>
          <p:nvPr>
            <p:ph type="body" sz="quarter" idx="20"/>
          </p:nvPr>
        </p:nvSpPr>
        <p:spPr>
          <a:xfrm>
            <a:off x="7821278" y="3883584"/>
            <a:ext cx="2585943" cy="369311"/>
          </a:xfrm>
        </p:spPr>
        <p:txBody>
          <a:bodyPr rtlCol="0"/>
          <a:lstStyle/>
          <a:p>
            <a:pPr rtl="0"/>
            <a:r>
              <a:rPr lang="en-US" dirty="0"/>
              <a:t>ENVIRONMENTAL</a:t>
            </a:r>
            <a:endParaRPr lang="en-GB" dirty="0"/>
          </a:p>
        </p:txBody>
      </p:sp>
      <p:sp>
        <p:nvSpPr>
          <p:cNvPr id="4" name="Title 3">
            <a:extLst>
              <a:ext uri="{FF2B5EF4-FFF2-40B4-BE49-F238E27FC236}">
                <a16:creationId xmlns:a16="http://schemas.microsoft.com/office/drawing/2014/main" id="{804827BC-1867-4AEF-8917-48108BFA283D}"/>
              </a:ext>
            </a:extLst>
          </p:cNvPr>
          <p:cNvSpPr>
            <a:spLocks noGrp="1"/>
          </p:cNvSpPr>
          <p:nvPr>
            <p:ph type="title"/>
          </p:nvPr>
        </p:nvSpPr>
        <p:spPr/>
        <p:txBody>
          <a:bodyPr rtlCol="0"/>
          <a:lstStyle/>
          <a:p>
            <a:pPr algn="ctr" rtl="0"/>
            <a:r>
              <a:rPr lang="en-GB" sz="4400" dirty="0"/>
              <a:t>DEFINING OUR SUSTAINABILITY DRIVERS</a:t>
            </a:r>
            <a:endParaRPr lang="en-GB" dirty="0"/>
          </a:p>
        </p:txBody>
      </p:sp>
      <p:pic>
        <p:nvPicPr>
          <p:cNvPr id="22" name="Picture 21">
            <a:extLst>
              <a:ext uri="{FF2B5EF4-FFF2-40B4-BE49-F238E27FC236}">
                <a16:creationId xmlns:a16="http://schemas.microsoft.com/office/drawing/2014/main" id="{D98E4FAD-3830-4DC0-8745-CE3E6BD843A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10332" y="418214"/>
            <a:ext cx="1034099" cy="712325"/>
          </a:xfrm>
          <a:prstGeom prst="rect">
            <a:avLst/>
          </a:prstGeom>
        </p:spPr>
      </p:pic>
    </p:spTree>
    <p:extLst>
      <p:ext uri="{BB962C8B-B14F-4D97-AF65-F5344CB8AC3E}">
        <p14:creationId xmlns:p14="http://schemas.microsoft.com/office/powerpoint/2010/main" val="673310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E7FF1DB7-5A36-44C9-8844-9EA27E6883A7}"/>
              </a:ext>
            </a:extLst>
          </p:cNvPr>
          <p:cNvGraphicFramePr>
            <a:graphicFrameLocks noGrp="1"/>
          </p:cNvGraphicFramePr>
          <p:nvPr>
            <p:ph idx="1"/>
            <p:extLst>
              <p:ext uri="{D42A27DB-BD31-4B8C-83A1-F6EECF244321}">
                <p14:modId xmlns:p14="http://schemas.microsoft.com/office/powerpoint/2010/main" val="2596647462"/>
              </p:ext>
            </p:extLst>
          </p:nvPr>
        </p:nvGraphicFramePr>
        <p:xfrm>
          <a:off x="1159668" y="1355555"/>
          <a:ext cx="9872663" cy="3797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E054B881-02F0-4102-BF9F-15FBF8DDCEF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91282" y="5502445"/>
            <a:ext cx="1034099" cy="712325"/>
          </a:xfrm>
          <a:prstGeom prst="rect">
            <a:avLst/>
          </a:prstGeom>
        </p:spPr>
      </p:pic>
    </p:spTree>
    <p:extLst>
      <p:ext uri="{BB962C8B-B14F-4D97-AF65-F5344CB8AC3E}">
        <p14:creationId xmlns:p14="http://schemas.microsoft.com/office/powerpoint/2010/main" val="1345142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575D-1D3C-4011-AEEF-771C2B59CF41}"/>
              </a:ext>
            </a:extLst>
          </p:cNvPr>
          <p:cNvSpPr>
            <a:spLocks noGrp="1"/>
          </p:cNvSpPr>
          <p:nvPr>
            <p:ph type="title"/>
          </p:nvPr>
        </p:nvSpPr>
        <p:spPr>
          <a:xfrm>
            <a:off x="552450" y="361950"/>
            <a:ext cx="10085070" cy="1508760"/>
          </a:xfrm>
        </p:spPr>
        <p:txBody>
          <a:bodyPr>
            <a:noAutofit/>
          </a:bodyPr>
          <a:lstStyle/>
          <a:p>
            <a:r>
              <a:rPr lang="en-US" sz="3200" b="1" i="0" u="none" strike="noStrike" baseline="0" dirty="0" err="1">
                <a:solidFill>
                  <a:srgbClr val="764A44"/>
                </a:solidFill>
                <a:latin typeface="Calibri" panose="020F0502020204030204" pitchFamily="34" charset="0"/>
              </a:rPr>
              <a:t>Alteo</a:t>
            </a:r>
            <a:r>
              <a:rPr lang="en-US" sz="3200" b="1" dirty="0">
                <a:solidFill>
                  <a:srgbClr val="764A44"/>
                </a:solidFill>
                <a:latin typeface="Calibri" panose="020F0502020204030204" pitchFamily="34" charset="0"/>
              </a:rPr>
              <a:t> Milling’s management of input parameters</a:t>
            </a:r>
            <a:r>
              <a:rPr lang="en-US" sz="3200" dirty="0">
                <a:solidFill>
                  <a:srgbClr val="764A44"/>
                </a:solidFill>
                <a:latin typeface="Calibri" panose="020F0502020204030204" pitchFamily="34" charset="0"/>
              </a:rPr>
              <a:t> for example</a:t>
            </a:r>
            <a:endParaRPr lang="en-MU" sz="3200" dirty="0"/>
          </a:p>
        </p:txBody>
      </p:sp>
      <p:sp>
        <p:nvSpPr>
          <p:cNvPr id="3" name="Content Placeholder 2">
            <a:extLst>
              <a:ext uri="{FF2B5EF4-FFF2-40B4-BE49-F238E27FC236}">
                <a16:creationId xmlns:a16="http://schemas.microsoft.com/office/drawing/2014/main" id="{BDADD61B-1D01-4FC6-B5A0-1C37911F7E83}"/>
              </a:ext>
            </a:extLst>
          </p:cNvPr>
          <p:cNvSpPr>
            <a:spLocks noGrp="1"/>
          </p:cNvSpPr>
          <p:nvPr>
            <p:ph idx="1"/>
          </p:nvPr>
        </p:nvSpPr>
        <p:spPr>
          <a:xfrm>
            <a:off x="290721" y="1965960"/>
            <a:ext cx="5805279" cy="4038600"/>
          </a:xfrm>
        </p:spPr>
        <p:txBody>
          <a:bodyPr>
            <a:normAutofit lnSpcReduction="10000"/>
          </a:bodyPr>
          <a:lstStyle/>
          <a:p>
            <a:r>
              <a:rPr lang="en-US" sz="1800" b="0" i="0" u="none" strike="noStrike" baseline="0" dirty="0">
                <a:solidFill>
                  <a:schemeClr val="tx1"/>
                </a:solidFill>
                <a:latin typeface="Calibri" panose="020F0502020204030204" pitchFamily="34" charset="0"/>
              </a:rPr>
              <a:t>100% green cane harvesting policy, no more burning of sugar cane fields resulting in:</a:t>
            </a:r>
          </a:p>
          <a:p>
            <a:pPr lvl="1"/>
            <a:r>
              <a:rPr lang="en-US" sz="1600" b="0" i="0" u="none" strike="noStrike" baseline="0" dirty="0">
                <a:solidFill>
                  <a:schemeClr val="tx1"/>
                </a:solidFill>
                <a:latin typeface="Calibri" panose="020F0502020204030204" pitchFamily="34" charset="0"/>
              </a:rPr>
              <a:t>Improved biomass, organic matters enriching our soils</a:t>
            </a:r>
          </a:p>
          <a:p>
            <a:pPr lvl="1"/>
            <a:r>
              <a:rPr lang="en-US" sz="1600" b="0" i="0" u="none" strike="noStrike" baseline="0" dirty="0">
                <a:solidFill>
                  <a:schemeClr val="tx1"/>
                </a:solidFill>
                <a:latin typeface="Calibri" panose="020F0502020204030204" pitchFamily="34" charset="0"/>
              </a:rPr>
              <a:t>Reduced herbicide treatments</a:t>
            </a:r>
          </a:p>
          <a:p>
            <a:pPr lvl="1"/>
            <a:r>
              <a:rPr lang="en-US" sz="1600" b="0" i="0" u="none" strike="noStrike" baseline="0" dirty="0">
                <a:solidFill>
                  <a:schemeClr val="tx1"/>
                </a:solidFill>
                <a:latin typeface="Calibri" panose="020F0502020204030204" pitchFamily="34" charset="0"/>
              </a:rPr>
              <a:t>Reduced erosion</a:t>
            </a:r>
          </a:p>
          <a:p>
            <a:pPr lvl="1"/>
            <a:r>
              <a:rPr lang="en-US" sz="1600" b="0" i="0" u="none" strike="noStrike" baseline="0" dirty="0">
                <a:solidFill>
                  <a:schemeClr val="tx1"/>
                </a:solidFill>
                <a:latin typeface="Calibri" panose="020F0502020204030204" pitchFamily="34" charset="0"/>
              </a:rPr>
              <a:t>Full trash blanketing through green mechanical harvesting for soil protection.</a:t>
            </a:r>
          </a:p>
          <a:p>
            <a:r>
              <a:rPr lang="en-US" sz="1800" b="0" i="0" u="none" strike="noStrike" baseline="0" dirty="0">
                <a:solidFill>
                  <a:schemeClr val="tx1"/>
                </a:solidFill>
                <a:latin typeface="Calibri" panose="020F0502020204030204" pitchFamily="34" charset="0"/>
              </a:rPr>
              <a:t>Precision agriculture in cane growing resulting in 20% increase in equipment productivity and reduction of cane stool damage.</a:t>
            </a:r>
          </a:p>
          <a:p>
            <a:r>
              <a:rPr lang="en-US" sz="1800" b="0" i="0" u="none" strike="noStrike" baseline="0" dirty="0">
                <a:solidFill>
                  <a:schemeClr val="tx1"/>
                </a:solidFill>
                <a:latin typeface="Calibri" panose="020F0502020204030204" pitchFamily="34" charset="0"/>
              </a:rPr>
              <a:t>Burying of fertilizers, resulting in:</a:t>
            </a:r>
          </a:p>
          <a:p>
            <a:pPr lvl="1"/>
            <a:r>
              <a:rPr lang="en-US" sz="1600" b="0" i="0" u="none" strike="noStrike" baseline="0" dirty="0">
                <a:solidFill>
                  <a:schemeClr val="tx1"/>
                </a:solidFill>
                <a:latin typeface="Calibri" panose="020F0502020204030204" pitchFamily="34" charset="0"/>
              </a:rPr>
              <a:t>Elimination of nitrogen losses by </a:t>
            </a:r>
            <a:r>
              <a:rPr lang="en-US" sz="1600" b="0" i="0" u="none" strike="noStrike" baseline="0" dirty="0" err="1">
                <a:solidFill>
                  <a:schemeClr val="tx1"/>
                </a:solidFill>
                <a:latin typeface="Calibri" panose="020F0502020204030204" pitchFamily="34" charset="0"/>
              </a:rPr>
              <a:t>volatilisation</a:t>
            </a:r>
            <a:endParaRPr lang="en-US" sz="1600" b="0" i="0" u="none" strike="noStrike" baseline="0" dirty="0">
              <a:solidFill>
                <a:schemeClr val="tx1"/>
              </a:solidFill>
              <a:latin typeface="Calibri" panose="020F0502020204030204" pitchFamily="34" charset="0"/>
            </a:endParaRPr>
          </a:p>
          <a:p>
            <a:pPr lvl="1"/>
            <a:r>
              <a:rPr lang="en-US" sz="1600" b="0" i="0" u="none" strike="noStrike" baseline="0" dirty="0">
                <a:solidFill>
                  <a:schemeClr val="tx1"/>
                </a:solidFill>
                <a:latin typeface="Calibri" panose="020F0502020204030204" pitchFamily="34" charset="0"/>
              </a:rPr>
              <a:t>Elimination of run-off to streams/rivers/lagoon</a:t>
            </a:r>
          </a:p>
          <a:p>
            <a:pPr lvl="1"/>
            <a:r>
              <a:rPr lang="en-US" sz="1600" b="0" i="0" u="none" strike="noStrike" baseline="0" dirty="0">
                <a:solidFill>
                  <a:schemeClr val="tx1"/>
                </a:solidFill>
                <a:latin typeface="Calibri" panose="020F0502020204030204" pitchFamily="34" charset="0"/>
              </a:rPr>
              <a:t>Improved cane yields</a:t>
            </a:r>
          </a:p>
          <a:p>
            <a:endParaRPr lang="en-MU" dirty="0">
              <a:solidFill>
                <a:schemeClr val="tx1"/>
              </a:solidFill>
            </a:endParaRPr>
          </a:p>
        </p:txBody>
      </p:sp>
      <p:sp>
        <p:nvSpPr>
          <p:cNvPr id="4" name="Content Placeholder 2">
            <a:extLst>
              <a:ext uri="{FF2B5EF4-FFF2-40B4-BE49-F238E27FC236}">
                <a16:creationId xmlns:a16="http://schemas.microsoft.com/office/drawing/2014/main" id="{C28F51F5-502F-4F9D-BE85-F3A2C7A86D46}"/>
              </a:ext>
            </a:extLst>
          </p:cNvPr>
          <p:cNvSpPr txBox="1">
            <a:spLocks/>
          </p:cNvSpPr>
          <p:nvPr/>
        </p:nvSpPr>
        <p:spPr>
          <a:xfrm>
            <a:off x="6195804" y="2171700"/>
            <a:ext cx="5705475" cy="403860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endParaRPr lang="en-MU" sz="1800" dirty="0">
              <a:solidFill>
                <a:schemeClr val="tx1"/>
              </a:solidFill>
              <a:latin typeface="Calibri" panose="020F0502020204030204" pitchFamily="34" charset="0"/>
            </a:endParaRPr>
          </a:p>
          <a:p>
            <a:r>
              <a:rPr lang="en-US" sz="1800" dirty="0">
                <a:solidFill>
                  <a:schemeClr val="tx1"/>
                </a:solidFill>
                <a:latin typeface="Calibri" panose="020F0502020204030204" pitchFamily="34" charset="0"/>
              </a:rPr>
              <a:t>Adoption of the </a:t>
            </a:r>
            <a:r>
              <a:rPr lang="en-US" sz="1800" dirty="0" err="1">
                <a:solidFill>
                  <a:schemeClr val="tx1"/>
                </a:solidFill>
                <a:latin typeface="Calibri" panose="020F0502020204030204" pitchFamily="34" charset="0"/>
              </a:rPr>
              <a:t>Bonsucro</a:t>
            </a:r>
            <a:r>
              <a:rPr lang="en-US" sz="1800" dirty="0">
                <a:solidFill>
                  <a:schemeClr val="tx1"/>
                </a:solidFill>
                <a:latin typeface="Calibri" panose="020F0502020204030204" pitchFamily="34" charset="0"/>
              </a:rPr>
              <a:t> threshold for herbicide application (&lt; 5 kg of active ingredient per hectare of land) to </a:t>
            </a:r>
            <a:r>
              <a:rPr lang="en-US" sz="1800" dirty="0" err="1">
                <a:solidFill>
                  <a:schemeClr val="tx1"/>
                </a:solidFill>
                <a:latin typeface="Calibri" panose="020F0502020204030204" pitchFamily="34" charset="0"/>
              </a:rPr>
              <a:t>minimise</a:t>
            </a:r>
            <a:r>
              <a:rPr lang="en-US" sz="1800" dirty="0">
                <a:solidFill>
                  <a:schemeClr val="tx1"/>
                </a:solidFill>
                <a:latin typeface="Calibri" panose="020F0502020204030204" pitchFamily="34" charset="0"/>
              </a:rPr>
              <a:t> air, water and soil contamination </a:t>
            </a:r>
          </a:p>
          <a:p>
            <a:r>
              <a:rPr lang="en-US" sz="1800" dirty="0">
                <a:solidFill>
                  <a:schemeClr val="tx1"/>
                </a:solidFill>
                <a:latin typeface="Calibri" panose="020F0502020204030204" pitchFamily="34" charset="0"/>
              </a:rPr>
              <a:t>Exploring regenerative agricultural practices for improving soil health and potential of carbon offsetting. </a:t>
            </a:r>
          </a:p>
          <a:p>
            <a:r>
              <a:rPr lang="en-US" sz="1800" dirty="0" err="1">
                <a:solidFill>
                  <a:schemeClr val="tx1"/>
                </a:solidFill>
                <a:latin typeface="Calibri" panose="020F0502020204030204" pitchFamily="34" charset="0"/>
              </a:rPr>
              <a:t>Alteo</a:t>
            </a:r>
            <a:r>
              <a:rPr lang="en-US" sz="1800" dirty="0">
                <a:solidFill>
                  <a:schemeClr val="tx1"/>
                </a:solidFill>
                <a:latin typeface="Calibri" panose="020F0502020204030204" pitchFamily="34" charset="0"/>
              </a:rPr>
              <a:t> Agri Ltd(3,000 ha of Beau Champ Section Area)  is </a:t>
            </a:r>
            <a:r>
              <a:rPr lang="en-US" sz="1800" dirty="0" err="1">
                <a:solidFill>
                  <a:schemeClr val="tx1"/>
                </a:solidFill>
                <a:latin typeface="Calibri" panose="020F0502020204030204" pitchFamily="34" charset="0"/>
              </a:rPr>
              <a:t>Bonsucrocertified</a:t>
            </a:r>
            <a:r>
              <a:rPr lang="en-US" sz="1800" dirty="0">
                <a:solidFill>
                  <a:schemeClr val="tx1"/>
                </a:solidFill>
                <a:latin typeface="Calibri" panose="020F0502020204030204" pitchFamily="34" charset="0"/>
              </a:rPr>
              <a:t> </a:t>
            </a:r>
          </a:p>
          <a:p>
            <a:endParaRPr lang="en-MU" dirty="0">
              <a:solidFill>
                <a:schemeClr val="tx1"/>
              </a:solidFill>
            </a:endParaRPr>
          </a:p>
        </p:txBody>
      </p:sp>
      <p:pic>
        <p:nvPicPr>
          <p:cNvPr id="5" name="Picture 4">
            <a:extLst>
              <a:ext uri="{FF2B5EF4-FFF2-40B4-BE49-F238E27FC236}">
                <a16:creationId xmlns:a16="http://schemas.microsoft.com/office/drawing/2014/main" id="{9EDBF3DB-FBDC-4CCE-8FFD-04F95FCF59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37520" y="5380739"/>
            <a:ext cx="1034099" cy="712325"/>
          </a:xfrm>
          <a:prstGeom prst="rect">
            <a:avLst/>
          </a:prstGeom>
        </p:spPr>
      </p:pic>
    </p:spTree>
    <p:extLst>
      <p:ext uri="{BB962C8B-B14F-4D97-AF65-F5344CB8AC3E}">
        <p14:creationId xmlns:p14="http://schemas.microsoft.com/office/powerpoint/2010/main" val="3268033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3FED537-3AF1-4C36-9904-77B6A54D27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921AE18-B41D-466B-88A0-446CE79F345F}"/>
              </a:ext>
            </a:extLst>
          </p:cNvPr>
          <p:cNvSpPr>
            <a:spLocks noGrp="1"/>
          </p:cNvSpPr>
          <p:nvPr>
            <p:ph type="ctrTitle"/>
          </p:nvPr>
        </p:nvSpPr>
        <p:spPr>
          <a:xfrm>
            <a:off x="1109980" y="4208424"/>
            <a:ext cx="9966960" cy="1325880"/>
          </a:xfrm>
        </p:spPr>
        <p:txBody>
          <a:bodyPr>
            <a:normAutofit/>
          </a:bodyPr>
          <a:lstStyle/>
          <a:p>
            <a:r>
              <a:rPr lang="en-GB" sz="6100" dirty="0"/>
              <a:t>Sustainability Drivers</a:t>
            </a:r>
            <a:endParaRPr lang="en-MU" sz="6100" dirty="0"/>
          </a:p>
        </p:txBody>
      </p:sp>
      <p:sp>
        <p:nvSpPr>
          <p:cNvPr id="3" name="Subtitle 2">
            <a:extLst>
              <a:ext uri="{FF2B5EF4-FFF2-40B4-BE49-F238E27FC236}">
                <a16:creationId xmlns:a16="http://schemas.microsoft.com/office/drawing/2014/main" id="{5AF30ACB-4621-495E-AC9D-A098279E7199}"/>
              </a:ext>
            </a:extLst>
          </p:cNvPr>
          <p:cNvSpPr>
            <a:spLocks noGrp="1"/>
          </p:cNvSpPr>
          <p:nvPr>
            <p:ph type="subTitle" idx="1"/>
          </p:nvPr>
        </p:nvSpPr>
        <p:spPr>
          <a:xfrm>
            <a:off x="1709530" y="5598293"/>
            <a:ext cx="8767860" cy="553690"/>
          </a:xfrm>
        </p:spPr>
        <p:txBody>
          <a:bodyPr>
            <a:noAutofit/>
          </a:bodyPr>
          <a:lstStyle/>
          <a:p>
            <a:r>
              <a:rPr lang="en-GB" sz="4000" b="1" dirty="0"/>
              <a:t>Environmental</a:t>
            </a:r>
            <a:endParaRPr lang="en-MU" sz="4000" b="1" dirty="0"/>
          </a:p>
        </p:txBody>
      </p:sp>
      <p:pic>
        <p:nvPicPr>
          <p:cNvPr id="5" name="Picture 4" descr="A picture containing insect&#10;&#10;Description automatically generated">
            <a:extLst>
              <a:ext uri="{FF2B5EF4-FFF2-40B4-BE49-F238E27FC236}">
                <a16:creationId xmlns:a16="http://schemas.microsoft.com/office/drawing/2014/main" id="{65ECE15B-44CD-427B-867E-9405C3FF1A46}"/>
              </a:ext>
            </a:extLst>
          </p:cNvPr>
          <p:cNvPicPr>
            <a:picLocks noChangeAspect="1"/>
          </p:cNvPicPr>
          <p:nvPr/>
        </p:nvPicPr>
        <p:blipFill rotWithShape="1">
          <a:blip r:embed="rId2"/>
          <a:srcRect t="25569" r="1" b="26249"/>
          <a:stretch/>
        </p:blipFill>
        <p:spPr>
          <a:xfrm>
            <a:off x="243840" y="256540"/>
            <a:ext cx="11704320" cy="3764276"/>
          </a:xfrm>
          <a:prstGeom prst="rect">
            <a:avLst/>
          </a:prstGeom>
        </p:spPr>
      </p:pic>
    </p:spTree>
    <p:extLst>
      <p:ext uri="{BB962C8B-B14F-4D97-AF65-F5344CB8AC3E}">
        <p14:creationId xmlns:p14="http://schemas.microsoft.com/office/powerpoint/2010/main" val="74667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A2EA6A6-CD0C-4CFD-8EC2-AA44F9870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6" name="Content Placeholder 3">
            <a:extLst>
              <a:ext uri="{FF2B5EF4-FFF2-40B4-BE49-F238E27FC236}">
                <a16:creationId xmlns:a16="http://schemas.microsoft.com/office/drawing/2014/main" id="{A890F757-22AE-432B-A50E-F5C2D3ACA950}"/>
              </a:ext>
            </a:extLst>
          </p:cNvPr>
          <p:cNvSpPr txBox="1">
            <a:spLocks/>
          </p:cNvSpPr>
          <p:nvPr/>
        </p:nvSpPr>
        <p:spPr>
          <a:xfrm>
            <a:off x="7643769" y="2187569"/>
            <a:ext cx="4176319" cy="4127384"/>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endParaRPr lang="en-US" sz="2400" dirty="0">
              <a:solidFill>
                <a:schemeClr val="tx1"/>
              </a:solidFill>
            </a:endParaRPr>
          </a:p>
        </p:txBody>
      </p:sp>
      <p:sp>
        <p:nvSpPr>
          <p:cNvPr id="15" name="Content Placeholder 3">
            <a:extLst>
              <a:ext uri="{FF2B5EF4-FFF2-40B4-BE49-F238E27FC236}">
                <a16:creationId xmlns:a16="http://schemas.microsoft.com/office/drawing/2014/main" id="{90BF0103-40F8-45FC-BDB4-D31449734437}"/>
              </a:ext>
            </a:extLst>
          </p:cNvPr>
          <p:cNvSpPr txBox="1">
            <a:spLocks/>
          </p:cNvSpPr>
          <p:nvPr/>
        </p:nvSpPr>
        <p:spPr>
          <a:xfrm>
            <a:off x="4159653" y="2598063"/>
            <a:ext cx="3908794" cy="4274819"/>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ctr">
              <a:buNone/>
            </a:pPr>
            <a:r>
              <a:rPr lang="en-US" sz="1800" b="1" dirty="0">
                <a:solidFill>
                  <a:schemeClr val="tx1"/>
                </a:solidFill>
              </a:rPr>
              <a:t>WASTE REDUCTION – REUSE &amp; RECYCLING</a:t>
            </a:r>
          </a:p>
          <a:p>
            <a:pPr algn="l">
              <a:buFont typeface="Arial" panose="020B0604020202020204" pitchFamily="34" charset="0"/>
              <a:buChar char="•"/>
            </a:pPr>
            <a:r>
              <a:rPr lang="en-US" sz="1400" b="0" i="0" dirty="0">
                <a:solidFill>
                  <a:schemeClr val="tx1"/>
                </a:solidFill>
                <a:effectLst/>
              </a:rPr>
              <a:t>Bagasse is used for renewable energy production</a:t>
            </a:r>
          </a:p>
          <a:p>
            <a:pPr algn="l">
              <a:buFont typeface="Arial" panose="020B0604020202020204" pitchFamily="34" charset="0"/>
              <a:buChar char="•"/>
            </a:pPr>
            <a:r>
              <a:rPr lang="en-US" sz="1400" b="0" i="0" dirty="0">
                <a:solidFill>
                  <a:schemeClr val="tx1"/>
                </a:solidFill>
                <a:effectLst/>
              </a:rPr>
              <a:t>Molasses are exported to produce alcohol and renewable fertilisers or are processed into animal feed</a:t>
            </a:r>
          </a:p>
          <a:p>
            <a:pPr algn="l">
              <a:buFont typeface="Arial" panose="020B0604020202020204" pitchFamily="34" charset="0"/>
              <a:buChar char="•"/>
            </a:pPr>
            <a:r>
              <a:rPr lang="en-US" sz="1400" b="0" i="0" dirty="0">
                <a:solidFill>
                  <a:schemeClr val="tx1"/>
                </a:solidFill>
                <a:effectLst/>
              </a:rPr>
              <a:t>Filter mud is re-injected into our fields and represents a valuable source of nutrients for both the soil and the sugarcane</a:t>
            </a:r>
          </a:p>
          <a:p>
            <a:pPr algn="l">
              <a:buFont typeface="Arial" panose="020B0604020202020204" pitchFamily="34" charset="0"/>
              <a:buChar char="•"/>
            </a:pPr>
            <a:r>
              <a:rPr lang="en-US" sz="1400" b="0" i="0" dirty="0">
                <a:solidFill>
                  <a:schemeClr val="tx1"/>
                </a:solidFill>
                <a:effectLst/>
              </a:rPr>
              <a:t>Cane trash is used for pest control and weed control and could potentially be a source of renewable energy</a:t>
            </a:r>
          </a:p>
          <a:p>
            <a:pPr algn="l">
              <a:buFont typeface="Arial" panose="020B0604020202020204" pitchFamily="34" charset="0"/>
              <a:buChar char="•"/>
            </a:pPr>
            <a:r>
              <a:rPr lang="en-US" sz="1400" b="0" i="0" dirty="0">
                <a:solidFill>
                  <a:schemeClr val="tx1"/>
                </a:solidFill>
                <a:effectLst/>
              </a:rPr>
              <a:t>The bottom ashes from bagasse burning are applied to fields as nutrient supplements</a:t>
            </a:r>
          </a:p>
        </p:txBody>
      </p:sp>
      <p:sp>
        <p:nvSpPr>
          <p:cNvPr id="10" name="Content Placeholder 3">
            <a:extLst>
              <a:ext uri="{FF2B5EF4-FFF2-40B4-BE49-F238E27FC236}">
                <a16:creationId xmlns:a16="http://schemas.microsoft.com/office/drawing/2014/main" id="{2B477296-C0C1-4CA1-A802-47937D0580B2}"/>
              </a:ext>
            </a:extLst>
          </p:cNvPr>
          <p:cNvSpPr txBox="1">
            <a:spLocks/>
          </p:cNvSpPr>
          <p:nvPr/>
        </p:nvSpPr>
        <p:spPr>
          <a:xfrm>
            <a:off x="461946" y="2529482"/>
            <a:ext cx="3697707" cy="3599052"/>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algn="ctr" fontAlgn="t">
              <a:lnSpc>
                <a:spcPct val="107000"/>
              </a:lnSpc>
              <a:spcBef>
                <a:spcPts val="0"/>
              </a:spcBef>
              <a:spcAft>
                <a:spcPts val="800"/>
              </a:spcAft>
              <a:buFont typeface="Arial" panose="020B0604020202020204" pitchFamily="34" charset="0"/>
              <a:buNone/>
            </a:pPr>
            <a:r>
              <a:rPr lang="en-US" sz="1800" b="1" i="0" u="none" strike="noStrike" cap="none" spc="0" dirty="0">
                <a:solidFill>
                  <a:schemeClr val="tx1"/>
                </a:solidFill>
                <a:effectLst/>
                <a:latin typeface="Calibri" panose="020F0502020204030204" pitchFamily="34" charset="0"/>
                <a:ea typeface="DIN-Regular"/>
                <a:cs typeface="Calibri" panose="020F0502020204030204" pitchFamily="34" charset="0"/>
              </a:rPr>
              <a:t>ENERGY MANAGEMENT</a:t>
            </a:r>
          </a:p>
          <a:p>
            <a:pPr marL="342900" indent="-342900" algn="l" fontAlgn="t">
              <a:lnSpc>
                <a:spcPct val="107000"/>
              </a:lnSpc>
              <a:spcBef>
                <a:spcPts val="0"/>
              </a:spcBef>
              <a:spcAft>
                <a:spcPts val="800"/>
              </a:spcAft>
              <a:buFont typeface="Arial" panose="020B0604020202020204" pitchFamily="34" charset="0"/>
              <a:buChar char="•"/>
            </a:pPr>
            <a:r>
              <a:rPr lang="en-US" sz="1400" i="0" u="none" strike="noStrike" cap="none" spc="0" dirty="0" err="1">
                <a:solidFill>
                  <a:schemeClr val="tx1"/>
                </a:solidFill>
                <a:effectLst/>
                <a:ea typeface="DIN-Regular"/>
                <a:cs typeface="Calibri" panose="020F0502020204030204" pitchFamily="34" charset="0"/>
              </a:rPr>
              <a:t>Alteo</a:t>
            </a:r>
            <a:r>
              <a:rPr lang="en-US" sz="1400" i="0" u="none" strike="noStrike" cap="none" spc="0" dirty="0">
                <a:solidFill>
                  <a:schemeClr val="tx1"/>
                </a:solidFill>
                <a:effectLst/>
                <a:ea typeface="DIN-Regular"/>
                <a:cs typeface="Calibri" panose="020F0502020204030204" pitchFamily="34" charset="0"/>
              </a:rPr>
              <a:t> operates a 41 MW biomass/coal power plant</a:t>
            </a:r>
            <a:endParaRPr lang="en-US" sz="1400" i="0" u="none" strike="noStrike" cap="none" spc="0" dirty="0">
              <a:solidFill>
                <a:schemeClr val="tx1"/>
              </a:solidFill>
              <a:effectLst/>
            </a:endParaRPr>
          </a:p>
          <a:p>
            <a:pPr marL="342900" indent="-342900" algn="l" fontAlgn="t">
              <a:lnSpc>
                <a:spcPct val="107000"/>
              </a:lnSpc>
              <a:spcBef>
                <a:spcPts val="0"/>
              </a:spcBef>
              <a:spcAft>
                <a:spcPts val="800"/>
              </a:spcAft>
              <a:buFont typeface="Arial" panose="020B0604020202020204" pitchFamily="34" charset="0"/>
              <a:buChar char="•"/>
            </a:pPr>
            <a:r>
              <a:rPr lang="en-US" sz="1400" dirty="0">
                <a:solidFill>
                  <a:schemeClr val="tx1"/>
                </a:solidFill>
                <a:ea typeface="DIN-Regular"/>
                <a:cs typeface="Calibri" panose="020F0502020204030204" pitchFamily="34" charset="0"/>
              </a:rPr>
              <a:t>Su</a:t>
            </a:r>
            <a:r>
              <a:rPr lang="en-US" sz="1400" i="0" u="none" strike="noStrike" cap="none" spc="0" dirty="0">
                <a:solidFill>
                  <a:schemeClr val="tx1"/>
                </a:solidFill>
                <a:effectLst/>
                <a:ea typeface="DIN-Regular"/>
                <a:cs typeface="Calibri" panose="020F0502020204030204" pitchFamily="34" charset="0"/>
              </a:rPr>
              <a:t>pplies steam and electricity to </a:t>
            </a:r>
            <a:r>
              <a:rPr lang="en-US" sz="1400" i="0" u="none" strike="noStrike" cap="none" spc="0" dirty="0" err="1">
                <a:solidFill>
                  <a:schemeClr val="tx1"/>
                </a:solidFill>
                <a:effectLst/>
                <a:ea typeface="DIN-Regular"/>
                <a:cs typeface="Calibri" panose="020F0502020204030204" pitchFamily="34" charset="0"/>
              </a:rPr>
              <a:t>Alteo</a:t>
            </a:r>
            <a:r>
              <a:rPr lang="en-US" sz="1400" i="0" u="none" strike="noStrike" cap="none" spc="0" dirty="0">
                <a:solidFill>
                  <a:schemeClr val="tx1"/>
                </a:solidFill>
                <a:effectLst/>
                <a:ea typeface="DIN-Regular"/>
                <a:cs typeface="Calibri" panose="020F0502020204030204" pitchFamily="34" charset="0"/>
              </a:rPr>
              <a:t> Milling Ltd and exports an annual average of 170 GWh to the national grid. </a:t>
            </a:r>
            <a:endParaRPr lang="en-US" sz="1400" i="0" u="none" strike="noStrike" cap="none" spc="0" dirty="0">
              <a:solidFill>
                <a:schemeClr val="tx1"/>
              </a:solidFill>
              <a:effectLst/>
            </a:endParaRPr>
          </a:p>
          <a:p>
            <a:pPr marL="342900" indent="-342900" algn="l" fontAlgn="t">
              <a:lnSpc>
                <a:spcPct val="107000"/>
              </a:lnSpc>
              <a:spcBef>
                <a:spcPts val="0"/>
              </a:spcBef>
              <a:spcAft>
                <a:spcPts val="800"/>
              </a:spcAft>
              <a:buFont typeface="Arial" panose="020B0604020202020204" pitchFamily="34" charset="0"/>
              <a:buChar char="•"/>
            </a:pPr>
            <a:r>
              <a:rPr lang="en-US" sz="1400" i="0" u="none" strike="noStrike" cap="none" spc="0" dirty="0">
                <a:solidFill>
                  <a:schemeClr val="tx1"/>
                </a:solidFill>
                <a:effectLst/>
                <a:ea typeface="DIN-Regular"/>
                <a:cs typeface="Calibri" panose="020F0502020204030204" pitchFamily="34" charset="0"/>
              </a:rPr>
              <a:t>59.2% of the total electricity produced in Mauritius</a:t>
            </a:r>
            <a:r>
              <a:rPr lang="en-US" sz="1400" i="0" u="none" strike="noStrike" cap="none" spc="0" dirty="0">
                <a:solidFill>
                  <a:schemeClr val="tx1"/>
                </a:solidFill>
                <a:effectLst/>
                <a:ea typeface="+mn-ea"/>
                <a:cs typeface="+mn-cs"/>
              </a:rPr>
              <a:t> </a:t>
            </a:r>
            <a:r>
              <a:rPr lang="en-US" sz="1400" i="0" u="none" strike="noStrike" cap="none" spc="0" dirty="0">
                <a:solidFill>
                  <a:schemeClr val="tx1"/>
                </a:solidFill>
                <a:effectLst/>
                <a:ea typeface="DIN-Regular"/>
                <a:cs typeface="Calibri" panose="020F0502020204030204" pitchFamily="34" charset="0"/>
              </a:rPr>
              <a:t>was generated by Independent Power Producers among which the </a:t>
            </a:r>
            <a:r>
              <a:rPr lang="en-US" sz="1400" i="0" u="none" strike="noStrike" cap="none" spc="0" dirty="0" err="1">
                <a:solidFill>
                  <a:schemeClr val="tx1"/>
                </a:solidFill>
                <a:effectLst/>
                <a:ea typeface="DIN-Regular"/>
                <a:cs typeface="Calibri" panose="020F0502020204030204" pitchFamily="34" charset="0"/>
              </a:rPr>
              <a:t>Alteo</a:t>
            </a:r>
            <a:r>
              <a:rPr lang="en-US" sz="1400" i="0" u="none" strike="noStrike" cap="none" spc="0" dirty="0">
                <a:solidFill>
                  <a:schemeClr val="tx1"/>
                </a:solidFill>
                <a:effectLst/>
                <a:ea typeface="DIN-Regular"/>
                <a:cs typeface="Calibri" panose="020F0502020204030204" pitchFamily="34" charset="0"/>
              </a:rPr>
              <a:t> Milling.</a:t>
            </a:r>
            <a:endParaRPr lang="en-US" sz="1400" i="0" u="none" strike="noStrike" cap="none" spc="0" dirty="0">
              <a:solidFill>
                <a:schemeClr val="tx1"/>
              </a:solidFill>
              <a:effectLst/>
            </a:endParaRPr>
          </a:p>
          <a:p>
            <a:endParaRPr lang="en-US" sz="1800" dirty="0">
              <a:solidFill>
                <a:schemeClr val="tx1"/>
              </a:solidFill>
            </a:endParaRPr>
          </a:p>
        </p:txBody>
      </p:sp>
      <p:sp>
        <p:nvSpPr>
          <p:cNvPr id="14" name="Content Placeholder 3">
            <a:extLst>
              <a:ext uri="{FF2B5EF4-FFF2-40B4-BE49-F238E27FC236}">
                <a16:creationId xmlns:a16="http://schemas.microsoft.com/office/drawing/2014/main" id="{6947BE2A-EF5B-4A59-9D12-BF5538209CCA}"/>
              </a:ext>
            </a:extLst>
          </p:cNvPr>
          <p:cNvSpPr txBox="1">
            <a:spLocks/>
          </p:cNvSpPr>
          <p:nvPr/>
        </p:nvSpPr>
        <p:spPr>
          <a:xfrm>
            <a:off x="8068447" y="2645332"/>
            <a:ext cx="3697707" cy="4274819"/>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ctr">
              <a:buNone/>
            </a:pPr>
            <a:r>
              <a:rPr lang="en-US" sz="1800" b="1" i="0" dirty="0">
                <a:solidFill>
                  <a:schemeClr val="tx1"/>
                </a:solidFill>
                <a:effectLst/>
              </a:rPr>
              <a:t>AIR EMISSION</a:t>
            </a:r>
            <a:endParaRPr lang="en-US" sz="1800" b="0" i="0" dirty="0">
              <a:solidFill>
                <a:schemeClr val="tx1"/>
              </a:solidFill>
              <a:effectLst/>
            </a:endParaRPr>
          </a:p>
          <a:p>
            <a:r>
              <a:rPr lang="en-US" sz="1400" dirty="0">
                <a:solidFill>
                  <a:schemeClr val="tx1"/>
                </a:solidFill>
              </a:rPr>
              <a:t>C</a:t>
            </a:r>
            <a:r>
              <a:rPr lang="en-US" sz="1400" b="0" i="0" dirty="0">
                <a:solidFill>
                  <a:schemeClr val="tx1"/>
                </a:solidFill>
                <a:effectLst/>
              </a:rPr>
              <a:t>onstantly monitors and controls the primary air pollutants emanating from our industrial sites.</a:t>
            </a:r>
          </a:p>
          <a:p>
            <a:r>
              <a:rPr lang="en-US" sz="1400" b="0" i="0" dirty="0">
                <a:solidFill>
                  <a:srgbClr val="212529"/>
                </a:solidFill>
                <a:effectLst/>
              </a:rPr>
              <a:t>We comply with the environmental regulations and norms applicable in each of the countries in which we operate.</a:t>
            </a:r>
            <a:endParaRPr lang="en-US" sz="1800" b="0" i="0" dirty="0">
              <a:solidFill>
                <a:schemeClr val="tx1"/>
              </a:solidFill>
              <a:effectLst/>
            </a:endParaRPr>
          </a:p>
        </p:txBody>
      </p:sp>
      <p:pic>
        <p:nvPicPr>
          <p:cNvPr id="4" name="Graphic 3" descr="Electric Tower with solid fill">
            <a:extLst>
              <a:ext uri="{FF2B5EF4-FFF2-40B4-BE49-F238E27FC236}">
                <a16:creationId xmlns:a16="http://schemas.microsoft.com/office/drawing/2014/main" id="{2CA5B94F-C6BF-4B85-B4B0-AE3AFD358B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3055" y="1121837"/>
            <a:ext cx="914400" cy="914400"/>
          </a:xfrm>
          <a:prstGeom prst="rect">
            <a:avLst/>
          </a:prstGeom>
        </p:spPr>
      </p:pic>
      <p:pic>
        <p:nvPicPr>
          <p:cNvPr id="7" name="Graphic 6" descr="Recycle with solid fill">
            <a:extLst>
              <a:ext uri="{FF2B5EF4-FFF2-40B4-BE49-F238E27FC236}">
                <a16:creationId xmlns:a16="http://schemas.microsoft.com/office/drawing/2014/main" id="{52A41BD9-B624-47BE-A6C4-DAC3F1204E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6260" y="1121837"/>
            <a:ext cx="914400" cy="914400"/>
          </a:xfrm>
          <a:prstGeom prst="rect">
            <a:avLst/>
          </a:prstGeom>
        </p:spPr>
      </p:pic>
      <p:pic>
        <p:nvPicPr>
          <p:cNvPr id="9" name="Graphic 8" descr="Factory with solid fill">
            <a:extLst>
              <a:ext uri="{FF2B5EF4-FFF2-40B4-BE49-F238E27FC236}">
                <a16:creationId xmlns:a16="http://schemas.microsoft.com/office/drawing/2014/main" id="{383D89A5-AED9-49F1-AA35-088D29B7CB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24545" y="1121837"/>
            <a:ext cx="914400" cy="914400"/>
          </a:xfrm>
          <a:prstGeom prst="rect">
            <a:avLst/>
          </a:prstGeom>
        </p:spPr>
      </p:pic>
      <p:pic>
        <p:nvPicPr>
          <p:cNvPr id="16" name="Picture 15">
            <a:extLst>
              <a:ext uri="{FF2B5EF4-FFF2-40B4-BE49-F238E27FC236}">
                <a16:creationId xmlns:a16="http://schemas.microsoft.com/office/drawing/2014/main" id="{C0F1EE4C-08F9-4885-A078-74368BE9AC9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518464" y="5514089"/>
            <a:ext cx="1034099" cy="712325"/>
          </a:xfrm>
          <a:prstGeom prst="rect">
            <a:avLst/>
          </a:prstGeom>
        </p:spPr>
      </p:pic>
    </p:spTree>
    <p:extLst>
      <p:ext uri="{BB962C8B-B14F-4D97-AF65-F5344CB8AC3E}">
        <p14:creationId xmlns:p14="http://schemas.microsoft.com/office/powerpoint/2010/main" val="3308316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3A6C7-6420-4226-B4BD-DA1A570A43CA}"/>
              </a:ext>
            </a:extLst>
          </p:cNvPr>
          <p:cNvSpPr>
            <a:spLocks noGrp="1"/>
          </p:cNvSpPr>
          <p:nvPr>
            <p:ph type="title"/>
          </p:nvPr>
        </p:nvSpPr>
        <p:spPr>
          <a:xfrm>
            <a:off x="1996440" y="217169"/>
            <a:ext cx="9875520" cy="1356360"/>
          </a:xfrm>
        </p:spPr>
        <p:txBody>
          <a:bodyPr>
            <a:normAutofit/>
          </a:bodyPr>
          <a:lstStyle/>
          <a:p>
            <a:r>
              <a:rPr lang="en-US" sz="2800" dirty="0"/>
              <a:t>THE CIRCULAR ECONOMY WITHIN THE INDUSTRY…</a:t>
            </a:r>
            <a:endParaRPr lang="en-MU" sz="2800" dirty="0"/>
          </a:p>
        </p:txBody>
      </p:sp>
      <p:pic>
        <p:nvPicPr>
          <p:cNvPr id="5" name="Content Placeholder 4">
            <a:extLst>
              <a:ext uri="{FF2B5EF4-FFF2-40B4-BE49-F238E27FC236}">
                <a16:creationId xmlns:a16="http://schemas.microsoft.com/office/drawing/2014/main" id="{CBE21D30-7D55-4F01-9728-DA936407ECE5}"/>
              </a:ext>
            </a:extLst>
          </p:cNvPr>
          <p:cNvPicPr>
            <a:picLocks noGrp="1" noChangeAspect="1"/>
          </p:cNvPicPr>
          <p:nvPr>
            <p:ph idx="1"/>
          </p:nvPr>
        </p:nvPicPr>
        <p:blipFill rotWithShape="1">
          <a:blip r:embed="rId2"/>
          <a:srcRect l="30332" t="26178" r="9571" b="14624"/>
          <a:stretch/>
        </p:blipFill>
        <p:spPr>
          <a:xfrm>
            <a:off x="1350254" y="1192530"/>
            <a:ext cx="9643892" cy="5343526"/>
          </a:xfrm>
        </p:spPr>
      </p:pic>
      <p:pic>
        <p:nvPicPr>
          <p:cNvPr id="6" name="Picture 5">
            <a:extLst>
              <a:ext uri="{FF2B5EF4-FFF2-40B4-BE49-F238E27FC236}">
                <a16:creationId xmlns:a16="http://schemas.microsoft.com/office/drawing/2014/main" id="{35843F37-91A1-4A04-A54A-4D00CF4B82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05557" y="5485514"/>
            <a:ext cx="1034099" cy="712325"/>
          </a:xfrm>
          <a:prstGeom prst="rect">
            <a:avLst/>
          </a:prstGeom>
        </p:spPr>
      </p:pic>
    </p:spTree>
    <p:extLst>
      <p:ext uri="{BB962C8B-B14F-4D97-AF65-F5344CB8AC3E}">
        <p14:creationId xmlns:p14="http://schemas.microsoft.com/office/powerpoint/2010/main" val="3216360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71430-8285-458F-AB9B-B17CA7F0EA3C}"/>
              </a:ext>
            </a:extLst>
          </p:cNvPr>
          <p:cNvSpPr>
            <a:spLocks noGrp="1"/>
          </p:cNvSpPr>
          <p:nvPr>
            <p:ph type="title"/>
          </p:nvPr>
        </p:nvSpPr>
        <p:spPr>
          <a:xfrm>
            <a:off x="847410" y="477474"/>
            <a:ext cx="9875520" cy="673915"/>
          </a:xfrm>
        </p:spPr>
        <p:txBody>
          <a:bodyPr>
            <a:normAutofit/>
          </a:bodyPr>
          <a:lstStyle/>
          <a:p>
            <a:r>
              <a:rPr lang="en-US" sz="2000" b="1" i="0" u="none" strike="noStrike" baseline="0" dirty="0">
                <a:solidFill>
                  <a:srgbClr val="000000"/>
                </a:solidFill>
                <a:latin typeface="Arial" panose="020B0604020202020204" pitchFamily="34" charset="0"/>
              </a:rPr>
              <a:t>Key Benefits from Circular Economy</a:t>
            </a:r>
            <a:endParaRPr lang="en-MU" sz="2000" dirty="0"/>
          </a:p>
        </p:txBody>
      </p:sp>
      <p:sp>
        <p:nvSpPr>
          <p:cNvPr id="3" name="Content Placeholder 2">
            <a:extLst>
              <a:ext uri="{FF2B5EF4-FFF2-40B4-BE49-F238E27FC236}">
                <a16:creationId xmlns:a16="http://schemas.microsoft.com/office/drawing/2014/main" id="{46CFBDE3-327B-453D-8433-493B23382C91}"/>
              </a:ext>
            </a:extLst>
          </p:cNvPr>
          <p:cNvSpPr>
            <a:spLocks noGrp="1"/>
          </p:cNvSpPr>
          <p:nvPr>
            <p:ph idx="1"/>
          </p:nvPr>
        </p:nvSpPr>
        <p:spPr>
          <a:xfrm>
            <a:off x="589326" y="1308683"/>
            <a:ext cx="4435679" cy="4846040"/>
          </a:xfrm>
        </p:spPr>
        <p:txBody>
          <a:bodyPr>
            <a:normAutofit/>
          </a:bodyPr>
          <a:lstStyle/>
          <a:p>
            <a:r>
              <a:rPr lang="en-US" sz="1800" b="0" i="0" u="none" strike="noStrike" baseline="0">
                <a:solidFill>
                  <a:srgbClr val="000000"/>
                </a:solidFill>
                <a:latin typeface="Calibri" panose="020F0502020204030204" pitchFamily="34" charset="0"/>
              </a:rPr>
              <a:t>Reduced cost of production through less wastage and more efficient use of resources.</a:t>
            </a:r>
          </a:p>
          <a:p>
            <a:r>
              <a:rPr lang="en-US" sz="1800" b="0" i="0" u="none" strike="noStrike" baseline="0">
                <a:solidFill>
                  <a:srgbClr val="000000"/>
                </a:solidFill>
                <a:latin typeface="Calibri" panose="020F0502020204030204" pitchFamily="34" charset="0"/>
              </a:rPr>
              <a:t>1 tonne of sugar produces 1.1 MWh of renewable electricity</a:t>
            </a:r>
            <a:endParaRPr lang="en-MU" sz="1800" b="0" i="0" u="none" strike="noStrike" baseline="0">
              <a:solidFill>
                <a:srgbClr val="000000"/>
              </a:solidFill>
              <a:latin typeface="Calibri" panose="020F0502020204030204" pitchFamily="34" charset="0"/>
            </a:endParaRPr>
          </a:p>
          <a:p>
            <a:r>
              <a:rPr lang="en-US" sz="1800" b="0" i="0" u="none" strike="noStrike" baseline="0">
                <a:solidFill>
                  <a:srgbClr val="000000"/>
                </a:solidFill>
                <a:latin typeface="Calibri" panose="020F0502020204030204" pitchFamily="34" charset="0"/>
              </a:rPr>
              <a:t>Develop new products and attract new customers.</a:t>
            </a:r>
            <a:endParaRPr lang="en-MU" sz="1800" b="0" i="0" u="none" strike="noStrike" baseline="0">
              <a:solidFill>
                <a:srgbClr val="000000"/>
              </a:solidFill>
              <a:latin typeface="Calibri" panose="020F0502020204030204" pitchFamily="34" charset="0"/>
            </a:endParaRPr>
          </a:p>
          <a:p>
            <a:r>
              <a:rPr lang="en-US" sz="1800" b="0" i="0" u="none" strike="noStrike" baseline="0">
                <a:solidFill>
                  <a:srgbClr val="000000"/>
                </a:solidFill>
                <a:latin typeface="Calibri" panose="020F0502020204030204" pitchFamily="34" charset="0"/>
              </a:rPr>
              <a:t>Build loyalty with customers.</a:t>
            </a:r>
            <a:endParaRPr lang="en-MU" sz="1800" b="0" i="0" u="none" strike="noStrike" baseline="0">
              <a:solidFill>
                <a:srgbClr val="000000"/>
              </a:solidFill>
              <a:latin typeface="Calibri" panose="020F0502020204030204" pitchFamily="34" charset="0"/>
            </a:endParaRPr>
          </a:p>
          <a:p>
            <a:r>
              <a:rPr lang="en-US" sz="1800" b="0" i="0" u="none" strike="noStrike" baseline="0">
                <a:solidFill>
                  <a:srgbClr val="000000"/>
                </a:solidFill>
                <a:latin typeface="Calibri" panose="020F0502020204030204" pitchFamily="34" charset="0"/>
              </a:rPr>
              <a:t>Exceed Government Regulations and stay ahead of new requirements.</a:t>
            </a:r>
            <a:endParaRPr lang="en-MU" sz="1800" b="0" i="0" u="none" strike="noStrike" baseline="0">
              <a:solidFill>
                <a:srgbClr val="000000"/>
              </a:solidFill>
              <a:latin typeface="Calibri" panose="020F0502020204030204" pitchFamily="34" charset="0"/>
            </a:endParaRPr>
          </a:p>
          <a:p>
            <a:r>
              <a:rPr lang="en-US" sz="1800" b="0" i="0" u="none" strike="noStrike" baseline="0">
                <a:solidFill>
                  <a:srgbClr val="000000"/>
                </a:solidFill>
                <a:latin typeface="Calibri" panose="020F0502020204030204" pitchFamily="34" charset="0"/>
              </a:rPr>
              <a:t>Reinforce brand and reputation as an innovative organisation.</a:t>
            </a:r>
            <a:endParaRPr lang="en-MU" sz="1800" b="0" i="0" u="none" strike="noStrike" baseline="0">
              <a:solidFill>
                <a:srgbClr val="000000"/>
              </a:solidFill>
              <a:latin typeface="Calibri" panose="020F0502020204030204" pitchFamily="34" charset="0"/>
            </a:endParaRPr>
          </a:p>
          <a:p>
            <a:r>
              <a:rPr lang="en-US" sz="1800" b="0" i="0" u="none" strike="noStrike" baseline="0">
                <a:solidFill>
                  <a:srgbClr val="000000"/>
                </a:solidFill>
                <a:latin typeface="Calibri" panose="020F0502020204030204" pitchFamily="34" charset="0"/>
              </a:rPr>
              <a:t>Attract, retain and engage employees.</a:t>
            </a:r>
          </a:p>
          <a:p>
            <a:endParaRPr lang="en-MU" dirty="0"/>
          </a:p>
        </p:txBody>
      </p:sp>
      <p:pic>
        <p:nvPicPr>
          <p:cNvPr id="4" name="Picture 3">
            <a:extLst>
              <a:ext uri="{FF2B5EF4-FFF2-40B4-BE49-F238E27FC236}">
                <a16:creationId xmlns:a16="http://schemas.microsoft.com/office/drawing/2014/main" id="{5C328D66-792C-45A9-B26D-142841AEAC8C}"/>
              </a:ext>
            </a:extLst>
          </p:cNvPr>
          <p:cNvPicPr>
            <a:picLocks noChangeAspect="1"/>
          </p:cNvPicPr>
          <p:nvPr/>
        </p:nvPicPr>
        <p:blipFill rotWithShape="1">
          <a:blip r:embed="rId2"/>
          <a:srcRect l="16031" t="14853" r="20047" b="2508"/>
          <a:stretch/>
        </p:blipFill>
        <p:spPr>
          <a:xfrm>
            <a:off x="4957143" y="911954"/>
            <a:ext cx="6922420" cy="5034092"/>
          </a:xfrm>
          <a:prstGeom prst="rect">
            <a:avLst/>
          </a:prstGeom>
        </p:spPr>
      </p:pic>
      <p:pic>
        <p:nvPicPr>
          <p:cNvPr id="6" name="Picture 5">
            <a:extLst>
              <a:ext uri="{FF2B5EF4-FFF2-40B4-BE49-F238E27FC236}">
                <a16:creationId xmlns:a16="http://schemas.microsoft.com/office/drawing/2014/main" id="{676E4820-DD36-4D92-A6B1-BFE87E8EFF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22930" y="338552"/>
            <a:ext cx="1034099" cy="712325"/>
          </a:xfrm>
          <a:prstGeom prst="rect">
            <a:avLst/>
          </a:prstGeom>
        </p:spPr>
      </p:pic>
    </p:spTree>
    <p:extLst>
      <p:ext uri="{BB962C8B-B14F-4D97-AF65-F5344CB8AC3E}">
        <p14:creationId xmlns:p14="http://schemas.microsoft.com/office/powerpoint/2010/main" val="1611231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B642D0-FDA5-4BE9-A15A-36F9EC3E7BC5}"/>
              </a:ext>
            </a:extLst>
          </p:cNvPr>
          <p:cNvPicPr>
            <a:picLocks noChangeAspect="1"/>
          </p:cNvPicPr>
          <p:nvPr/>
        </p:nvPicPr>
        <p:blipFill rotWithShape="1">
          <a:blip r:embed="rId2"/>
          <a:srcRect l="30895" t="17859" r="20321" b="17309"/>
          <a:stretch/>
        </p:blipFill>
        <p:spPr>
          <a:xfrm>
            <a:off x="5427676" y="1317072"/>
            <a:ext cx="5947795" cy="4446166"/>
          </a:xfrm>
          <a:prstGeom prst="rect">
            <a:avLst/>
          </a:prstGeom>
        </p:spPr>
      </p:pic>
      <p:sp>
        <p:nvSpPr>
          <p:cNvPr id="4" name="Content Placeholder 3">
            <a:extLst>
              <a:ext uri="{FF2B5EF4-FFF2-40B4-BE49-F238E27FC236}">
                <a16:creationId xmlns:a16="http://schemas.microsoft.com/office/drawing/2014/main" id="{A073A30C-06F9-4274-93C8-A6939191CEC7}"/>
              </a:ext>
            </a:extLst>
          </p:cNvPr>
          <p:cNvSpPr>
            <a:spLocks noGrp="1"/>
          </p:cNvSpPr>
          <p:nvPr>
            <p:ph idx="1"/>
          </p:nvPr>
        </p:nvSpPr>
        <p:spPr>
          <a:xfrm>
            <a:off x="926039" y="1587400"/>
            <a:ext cx="3693586" cy="4274818"/>
          </a:xfrm>
        </p:spPr>
        <p:txBody>
          <a:bodyPr>
            <a:normAutofit/>
          </a:bodyPr>
          <a:lstStyle/>
          <a:p>
            <a:pPr marL="45720" indent="0">
              <a:buNone/>
            </a:pPr>
            <a:r>
              <a:rPr lang="en-US" sz="1800" dirty="0">
                <a:solidFill>
                  <a:schemeClr val="tx1"/>
                </a:solidFill>
              </a:rPr>
              <a:t>The </a:t>
            </a:r>
            <a:r>
              <a:rPr lang="en-US" sz="1800" dirty="0" err="1">
                <a:solidFill>
                  <a:schemeClr val="tx1"/>
                </a:solidFill>
              </a:rPr>
              <a:t>Omnicane</a:t>
            </a:r>
            <a:r>
              <a:rPr lang="en-US" sz="1800" dirty="0">
                <a:solidFill>
                  <a:schemeClr val="tx1"/>
                </a:solidFill>
              </a:rPr>
              <a:t> bioethanol distillery can produce up to 24 million </a:t>
            </a:r>
            <a:r>
              <a:rPr lang="en-US" sz="1800" dirty="0" err="1">
                <a:solidFill>
                  <a:schemeClr val="tx1"/>
                </a:solidFill>
              </a:rPr>
              <a:t>litres</a:t>
            </a:r>
            <a:r>
              <a:rPr lang="en-US" sz="1800" dirty="0">
                <a:solidFill>
                  <a:schemeClr val="tx1"/>
                </a:solidFill>
              </a:rPr>
              <a:t> of bioethanol annually</a:t>
            </a:r>
          </a:p>
          <a:p>
            <a:r>
              <a:rPr lang="en-US" sz="1800" dirty="0">
                <a:solidFill>
                  <a:schemeClr val="tx1"/>
                </a:solidFill>
              </a:rPr>
              <a:t>used in pharmaceutical and industrial products as well as a source of biofuel in transportation and power production</a:t>
            </a:r>
          </a:p>
          <a:p>
            <a:r>
              <a:rPr lang="en-US" sz="1800" dirty="0">
                <a:solidFill>
                  <a:schemeClr val="tx1"/>
                </a:solidFill>
              </a:rPr>
              <a:t>The distillery’s by-products of raw gas and concentrated molasses stillage are then further transformed to produce food grade carbon dioxide and liquid fertilisers respectively.</a:t>
            </a:r>
          </a:p>
        </p:txBody>
      </p:sp>
      <p:sp>
        <p:nvSpPr>
          <p:cNvPr id="5" name="Title 1">
            <a:extLst>
              <a:ext uri="{FF2B5EF4-FFF2-40B4-BE49-F238E27FC236}">
                <a16:creationId xmlns:a16="http://schemas.microsoft.com/office/drawing/2014/main" id="{5F1136F1-AD06-465B-ABC9-1C57F6A8EA81}"/>
              </a:ext>
            </a:extLst>
          </p:cNvPr>
          <p:cNvSpPr>
            <a:spLocks noGrp="1"/>
          </p:cNvSpPr>
          <p:nvPr>
            <p:ph type="title"/>
          </p:nvPr>
        </p:nvSpPr>
        <p:spPr>
          <a:xfrm>
            <a:off x="926039" y="330020"/>
            <a:ext cx="10460494" cy="1356360"/>
          </a:xfrm>
        </p:spPr>
        <p:txBody>
          <a:bodyPr rtlCol="0">
            <a:normAutofit/>
          </a:bodyPr>
          <a:lstStyle/>
          <a:p>
            <a:pPr rtl="0"/>
            <a:r>
              <a:rPr lang="en-GB" sz="3200" dirty="0" err="1"/>
              <a:t>Omnicane</a:t>
            </a:r>
            <a:r>
              <a:rPr lang="en-GB" sz="3200" dirty="0"/>
              <a:t> Bioethanol Distillery </a:t>
            </a:r>
            <a:endParaRPr lang="en-GB" sz="3200" u="sng" dirty="0">
              <a:solidFill>
                <a:schemeClr val="tx1"/>
              </a:solidFill>
            </a:endParaRPr>
          </a:p>
        </p:txBody>
      </p:sp>
      <p:pic>
        <p:nvPicPr>
          <p:cNvPr id="6" name="Picture 5">
            <a:extLst>
              <a:ext uri="{FF2B5EF4-FFF2-40B4-BE49-F238E27FC236}">
                <a16:creationId xmlns:a16="http://schemas.microsoft.com/office/drawing/2014/main" id="{97682350-35BF-4511-AD4A-2CD004A013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53182" y="5815655"/>
            <a:ext cx="1034099" cy="712325"/>
          </a:xfrm>
          <a:prstGeom prst="rect">
            <a:avLst/>
          </a:prstGeom>
        </p:spPr>
      </p:pic>
    </p:spTree>
    <p:extLst>
      <p:ext uri="{BB962C8B-B14F-4D97-AF65-F5344CB8AC3E}">
        <p14:creationId xmlns:p14="http://schemas.microsoft.com/office/powerpoint/2010/main" val="1993625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A2EA6A6-CD0C-4CFD-8EC2-AA44F9870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5" name="Content Placeholder 3">
            <a:extLst>
              <a:ext uri="{FF2B5EF4-FFF2-40B4-BE49-F238E27FC236}">
                <a16:creationId xmlns:a16="http://schemas.microsoft.com/office/drawing/2014/main" id="{A59A24D9-BB4A-4FB5-8FBD-7F252A717CEE}"/>
              </a:ext>
            </a:extLst>
          </p:cNvPr>
          <p:cNvSpPr txBox="1">
            <a:spLocks/>
          </p:cNvSpPr>
          <p:nvPr/>
        </p:nvSpPr>
        <p:spPr>
          <a:xfrm>
            <a:off x="4160939" y="2116962"/>
            <a:ext cx="3482830" cy="403860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endParaRPr lang="en-US" dirty="0"/>
          </a:p>
        </p:txBody>
      </p:sp>
      <p:sp>
        <p:nvSpPr>
          <p:cNvPr id="6" name="Content Placeholder 3">
            <a:extLst>
              <a:ext uri="{FF2B5EF4-FFF2-40B4-BE49-F238E27FC236}">
                <a16:creationId xmlns:a16="http://schemas.microsoft.com/office/drawing/2014/main" id="{A890F757-22AE-432B-A50E-F5C2D3ACA950}"/>
              </a:ext>
            </a:extLst>
          </p:cNvPr>
          <p:cNvSpPr txBox="1">
            <a:spLocks/>
          </p:cNvSpPr>
          <p:nvPr/>
        </p:nvSpPr>
        <p:spPr>
          <a:xfrm>
            <a:off x="7643769" y="2187569"/>
            <a:ext cx="4176319" cy="4127384"/>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endParaRPr lang="en-US" sz="2400" dirty="0">
              <a:solidFill>
                <a:schemeClr val="tx1"/>
              </a:solidFill>
            </a:endParaRPr>
          </a:p>
        </p:txBody>
      </p:sp>
      <p:pic>
        <p:nvPicPr>
          <p:cNvPr id="7" name="Picture 6">
            <a:extLst>
              <a:ext uri="{FF2B5EF4-FFF2-40B4-BE49-F238E27FC236}">
                <a16:creationId xmlns:a16="http://schemas.microsoft.com/office/drawing/2014/main" id="{EC32A413-8B04-4B3A-BD2D-687A5172BD25}"/>
              </a:ext>
            </a:extLst>
          </p:cNvPr>
          <p:cNvPicPr>
            <a:picLocks noChangeAspect="1"/>
          </p:cNvPicPr>
          <p:nvPr/>
        </p:nvPicPr>
        <p:blipFill rotWithShape="1">
          <a:blip r:embed="rId3"/>
          <a:srcRect l="30889" t="24485" r="20313" b="39310"/>
          <a:stretch/>
        </p:blipFill>
        <p:spPr>
          <a:xfrm>
            <a:off x="2037813" y="279755"/>
            <a:ext cx="8433908" cy="3519670"/>
          </a:xfrm>
          <a:prstGeom prst="rect">
            <a:avLst/>
          </a:prstGeom>
        </p:spPr>
      </p:pic>
      <p:sp>
        <p:nvSpPr>
          <p:cNvPr id="12" name="Content Placeholder 3">
            <a:extLst>
              <a:ext uri="{FF2B5EF4-FFF2-40B4-BE49-F238E27FC236}">
                <a16:creationId xmlns:a16="http://schemas.microsoft.com/office/drawing/2014/main" id="{74365B57-81C4-4F1E-B58E-E591299C5412}"/>
              </a:ext>
            </a:extLst>
          </p:cNvPr>
          <p:cNvSpPr txBox="1">
            <a:spLocks/>
          </p:cNvSpPr>
          <p:nvPr/>
        </p:nvSpPr>
        <p:spPr>
          <a:xfrm>
            <a:off x="1274491" y="4177544"/>
            <a:ext cx="4709418" cy="4274818"/>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US" sz="1400" b="1" dirty="0">
                <a:solidFill>
                  <a:schemeClr val="tx1"/>
                </a:solidFill>
              </a:rPr>
              <a:t>WASTE REDUCTION – REUSE &amp; RECYCLING </a:t>
            </a:r>
          </a:p>
          <a:p>
            <a:r>
              <a:rPr lang="en-US" sz="1400" dirty="0">
                <a:solidFill>
                  <a:schemeClr val="tx1"/>
                </a:solidFill>
              </a:rPr>
              <a:t>Electricity is produced by using bagasse during the cane harvest season from July to December, and coal during the intercrop season at </a:t>
            </a:r>
            <a:r>
              <a:rPr lang="en-US" sz="1400" dirty="0" err="1">
                <a:solidFill>
                  <a:schemeClr val="tx1"/>
                </a:solidFill>
              </a:rPr>
              <a:t>Terragen</a:t>
            </a:r>
            <a:r>
              <a:rPr lang="en-US" sz="1400" dirty="0">
                <a:solidFill>
                  <a:schemeClr val="tx1"/>
                </a:solidFill>
              </a:rPr>
              <a:t>.</a:t>
            </a:r>
          </a:p>
          <a:p>
            <a:r>
              <a:rPr lang="en-US" sz="1400" dirty="0" err="1">
                <a:solidFill>
                  <a:schemeClr val="tx1"/>
                </a:solidFill>
              </a:rPr>
              <a:t>Terragen</a:t>
            </a:r>
            <a:r>
              <a:rPr lang="en-US" sz="1400" dirty="0">
                <a:solidFill>
                  <a:schemeClr val="tx1"/>
                </a:solidFill>
              </a:rPr>
              <a:t> meets several international standards and is the first Mauritian firm who has been granted, by Association Française de </a:t>
            </a:r>
            <a:r>
              <a:rPr lang="en-US" sz="1400" dirty="0" err="1">
                <a:solidFill>
                  <a:schemeClr val="tx1"/>
                </a:solidFill>
              </a:rPr>
              <a:t>Normalisation</a:t>
            </a:r>
            <a:r>
              <a:rPr lang="en-US" sz="1400" dirty="0">
                <a:solidFill>
                  <a:schemeClr val="tx1"/>
                </a:solidFill>
              </a:rPr>
              <a:t> (AFNOR) an integrated management system certificate based on internationally </a:t>
            </a:r>
            <a:r>
              <a:rPr lang="en-US" sz="1400" dirty="0" err="1">
                <a:solidFill>
                  <a:schemeClr val="tx1"/>
                </a:solidFill>
              </a:rPr>
              <a:t>recognised</a:t>
            </a:r>
            <a:r>
              <a:rPr lang="en-US" sz="1400" dirty="0">
                <a:solidFill>
                  <a:schemeClr val="tx1"/>
                </a:solidFill>
              </a:rPr>
              <a:t> standards.</a:t>
            </a:r>
          </a:p>
        </p:txBody>
      </p:sp>
      <p:sp>
        <p:nvSpPr>
          <p:cNvPr id="10" name="TextBox 9">
            <a:extLst>
              <a:ext uri="{FF2B5EF4-FFF2-40B4-BE49-F238E27FC236}">
                <a16:creationId xmlns:a16="http://schemas.microsoft.com/office/drawing/2014/main" id="{9A2A1445-A608-4988-BE9A-0CCA3BFA4433}"/>
              </a:ext>
            </a:extLst>
          </p:cNvPr>
          <p:cNvSpPr txBox="1"/>
          <p:nvPr/>
        </p:nvSpPr>
        <p:spPr>
          <a:xfrm>
            <a:off x="2472054" y="569651"/>
            <a:ext cx="3962302" cy="830997"/>
          </a:xfrm>
          <a:prstGeom prst="rect">
            <a:avLst/>
          </a:prstGeom>
          <a:noFill/>
        </p:spPr>
        <p:txBody>
          <a:bodyPr wrap="square" rtlCol="0">
            <a:spAutoFit/>
          </a:bodyPr>
          <a:lstStyle/>
          <a:p>
            <a:r>
              <a:rPr lang="en-US" sz="1200" dirty="0">
                <a:latin typeface="Arial" panose="020B0604020202020204" pitchFamily="34" charset="0"/>
              </a:rPr>
              <a:t>The</a:t>
            </a:r>
            <a:r>
              <a:rPr lang="en-US" sz="1200" b="0" i="0" dirty="0">
                <a:effectLst/>
                <a:latin typeface="Arial" panose="020B0604020202020204" pitchFamily="34" charset="0"/>
              </a:rPr>
              <a:t> power plant at St Aubin produces electricity for the national grid. This coal-fired thermal plant is equipped with a condensing-type turbine and is in operation since 200</a:t>
            </a:r>
            <a:endParaRPr lang="en-MU" sz="1200" dirty="0"/>
          </a:p>
        </p:txBody>
      </p:sp>
      <p:sp>
        <p:nvSpPr>
          <p:cNvPr id="11" name="Content Placeholder 3">
            <a:extLst>
              <a:ext uri="{FF2B5EF4-FFF2-40B4-BE49-F238E27FC236}">
                <a16:creationId xmlns:a16="http://schemas.microsoft.com/office/drawing/2014/main" id="{AED1A3A6-EE19-489D-B304-7062FA92A72D}"/>
              </a:ext>
            </a:extLst>
          </p:cNvPr>
          <p:cNvSpPr txBox="1">
            <a:spLocks/>
          </p:cNvSpPr>
          <p:nvPr/>
        </p:nvSpPr>
        <p:spPr>
          <a:xfrm>
            <a:off x="6254767" y="4254775"/>
            <a:ext cx="4709418" cy="4274818"/>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marR="0" lvl="0" indent="0" algn="l" defTabSz="914400" rtl="0" eaLnBrk="1" fontAlgn="t" latinLnBrk="0" hangingPunct="1">
              <a:lnSpc>
                <a:spcPct val="107000"/>
              </a:lnSpc>
              <a:spcBef>
                <a:spcPts val="0"/>
              </a:spcBef>
              <a:spcAft>
                <a:spcPts val="800"/>
              </a:spcAft>
              <a:buClrTx/>
              <a:buSzTx/>
              <a:buFont typeface="Arial" panose="020B0604020202020204" pitchFamily="34" charset="0"/>
              <a:buNone/>
              <a:tabLst/>
              <a:defRPr/>
            </a:pPr>
            <a:r>
              <a:rPr lang="en-US" sz="1400" dirty="0">
                <a:solidFill>
                  <a:schemeClr val="tx1"/>
                </a:solidFill>
              </a:rPr>
              <a:t>Our main power plant at La </a:t>
            </a:r>
            <a:r>
              <a:rPr lang="en-US" sz="1400" dirty="0" err="1">
                <a:solidFill>
                  <a:schemeClr val="tx1"/>
                </a:solidFill>
              </a:rPr>
              <a:t>Baraque</a:t>
            </a:r>
            <a:r>
              <a:rPr lang="en-US" sz="1400" dirty="0">
                <a:solidFill>
                  <a:schemeClr val="tx1"/>
                </a:solidFill>
              </a:rPr>
              <a:t> is one of the largest bagasse- and coal-fired cogeneration plants in the world. </a:t>
            </a:r>
          </a:p>
          <a:p>
            <a:pPr marL="0" marR="0" lvl="0" indent="0" algn="l" defTabSz="914400" rtl="0" eaLnBrk="1" fontAlgn="t" latinLnBrk="0" hangingPunct="1">
              <a:lnSpc>
                <a:spcPct val="107000"/>
              </a:lnSpc>
              <a:spcBef>
                <a:spcPts val="0"/>
              </a:spcBef>
              <a:spcAft>
                <a:spcPts val="800"/>
              </a:spcAft>
              <a:buClrTx/>
              <a:buSzTx/>
              <a:buFont typeface="Arial" panose="020B0604020202020204" pitchFamily="34" charset="0"/>
              <a:buNone/>
              <a:tabLst/>
              <a:defRPr/>
            </a:pPr>
            <a:r>
              <a:rPr lang="en-US" sz="1400" dirty="0">
                <a:solidFill>
                  <a:schemeClr val="tx1"/>
                </a:solidFill>
              </a:rPr>
              <a:t> It uses bagasse during the sugarcane crop period, and coal outside of the crop period to generate steam and electricity for the cluster and electricity for the national grid. Of the same type as the first but smaller, our second power plant at La </a:t>
            </a:r>
            <a:r>
              <a:rPr lang="en-US" sz="1400" dirty="0" err="1">
                <a:solidFill>
                  <a:schemeClr val="tx1"/>
                </a:solidFill>
              </a:rPr>
              <a:t>Baraque</a:t>
            </a:r>
            <a:r>
              <a:rPr lang="en-US" sz="1400" dirty="0">
                <a:solidFill>
                  <a:schemeClr val="tx1"/>
                </a:solidFill>
              </a:rPr>
              <a:t> uses woodchips and coal and caters mainly for the distillery’s requirements in both steam and electricity.</a:t>
            </a:r>
          </a:p>
        </p:txBody>
      </p:sp>
      <p:pic>
        <p:nvPicPr>
          <p:cNvPr id="13" name="Picture 12">
            <a:extLst>
              <a:ext uri="{FF2B5EF4-FFF2-40B4-BE49-F238E27FC236}">
                <a16:creationId xmlns:a16="http://schemas.microsoft.com/office/drawing/2014/main" id="{B8296BA5-9832-4D72-ACA1-1FDBC9EFA4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10332" y="418214"/>
            <a:ext cx="1034099" cy="712325"/>
          </a:xfrm>
          <a:prstGeom prst="rect">
            <a:avLst/>
          </a:prstGeom>
        </p:spPr>
      </p:pic>
    </p:spTree>
    <p:extLst>
      <p:ext uri="{BB962C8B-B14F-4D97-AF65-F5344CB8AC3E}">
        <p14:creationId xmlns:p14="http://schemas.microsoft.com/office/powerpoint/2010/main" val="2971411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B6193-F9F1-4C54-838F-77350B9FC5DC}"/>
              </a:ext>
            </a:extLst>
          </p:cNvPr>
          <p:cNvSpPr>
            <a:spLocks noGrp="1"/>
          </p:cNvSpPr>
          <p:nvPr>
            <p:ph type="title"/>
          </p:nvPr>
        </p:nvSpPr>
        <p:spPr>
          <a:xfrm>
            <a:off x="1818543" y="39458"/>
            <a:ext cx="8554914" cy="1443269"/>
          </a:xfrm>
        </p:spPr>
        <p:txBody>
          <a:bodyPr rtlCol="0">
            <a:normAutofit/>
          </a:bodyPr>
          <a:lstStyle/>
          <a:p>
            <a:pPr algn="ctr" rtl="0"/>
            <a:r>
              <a:rPr lang="en-GB" sz="4000" dirty="0"/>
              <a:t>IN NUMBERS</a:t>
            </a:r>
          </a:p>
        </p:txBody>
      </p:sp>
      <p:sp>
        <p:nvSpPr>
          <p:cNvPr id="7" name="Oval 6">
            <a:extLst>
              <a:ext uri="{FF2B5EF4-FFF2-40B4-BE49-F238E27FC236}">
                <a16:creationId xmlns:a16="http://schemas.microsoft.com/office/drawing/2014/main" id="{64C6B611-AAB8-4E36-B9A0-1ED976C843C7}"/>
              </a:ext>
            </a:extLst>
          </p:cNvPr>
          <p:cNvSpPr/>
          <p:nvPr/>
        </p:nvSpPr>
        <p:spPr>
          <a:xfrm>
            <a:off x="1488454" y="1317579"/>
            <a:ext cx="1317072" cy="12667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205</a:t>
            </a:r>
            <a:endParaRPr lang="en-MU" sz="3600" dirty="0"/>
          </a:p>
        </p:txBody>
      </p:sp>
      <p:sp>
        <p:nvSpPr>
          <p:cNvPr id="8" name="Oval 7">
            <a:extLst>
              <a:ext uri="{FF2B5EF4-FFF2-40B4-BE49-F238E27FC236}">
                <a16:creationId xmlns:a16="http://schemas.microsoft.com/office/drawing/2014/main" id="{6D6C00A1-CDCA-4CFD-A9A4-9BBB0AF9FCD9}"/>
              </a:ext>
            </a:extLst>
          </p:cNvPr>
          <p:cNvSpPr/>
          <p:nvPr/>
        </p:nvSpPr>
        <p:spPr>
          <a:xfrm>
            <a:off x="5096213" y="1317579"/>
            <a:ext cx="1317072" cy="12667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3</a:t>
            </a:r>
            <a:endParaRPr lang="en-MU" sz="3600" dirty="0"/>
          </a:p>
        </p:txBody>
      </p:sp>
      <p:sp>
        <p:nvSpPr>
          <p:cNvPr id="9" name="Oval 8">
            <a:extLst>
              <a:ext uri="{FF2B5EF4-FFF2-40B4-BE49-F238E27FC236}">
                <a16:creationId xmlns:a16="http://schemas.microsoft.com/office/drawing/2014/main" id="{0E7B5694-F20D-4CDE-8166-79A65A6E58EC}"/>
              </a:ext>
            </a:extLst>
          </p:cNvPr>
          <p:cNvSpPr/>
          <p:nvPr/>
        </p:nvSpPr>
        <p:spPr>
          <a:xfrm>
            <a:off x="8703972" y="1317579"/>
            <a:ext cx="1317072" cy="12667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endParaRPr lang="en-MU" sz="3600" dirty="0"/>
          </a:p>
        </p:txBody>
      </p:sp>
      <p:sp>
        <p:nvSpPr>
          <p:cNvPr id="10" name="TextBox 9">
            <a:extLst>
              <a:ext uri="{FF2B5EF4-FFF2-40B4-BE49-F238E27FC236}">
                <a16:creationId xmlns:a16="http://schemas.microsoft.com/office/drawing/2014/main" id="{A8C46355-007E-4A65-B5DE-FA1B121ED9A2}"/>
              </a:ext>
            </a:extLst>
          </p:cNvPr>
          <p:cNvSpPr txBox="1"/>
          <p:nvPr/>
        </p:nvSpPr>
        <p:spPr>
          <a:xfrm>
            <a:off x="1142333" y="2760848"/>
            <a:ext cx="2497235" cy="923330"/>
          </a:xfrm>
          <a:prstGeom prst="rect">
            <a:avLst/>
          </a:prstGeom>
          <a:noFill/>
        </p:spPr>
        <p:txBody>
          <a:bodyPr wrap="square" rtlCol="0">
            <a:spAutoFit/>
          </a:bodyPr>
          <a:lstStyle/>
          <a:p>
            <a:r>
              <a:rPr lang="en-US" dirty="0"/>
              <a:t>GWh to the grid in Mauritius and Tanzania in 2021</a:t>
            </a:r>
            <a:endParaRPr lang="en-MU" dirty="0"/>
          </a:p>
        </p:txBody>
      </p:sp>
      <p:sp>
        <p:nvSpPr>
          <p:cNvPr id="11" name="TextBox 10">
            <a:extLst>
              <a:ext uri="{FF2B5EF4-FFF2-40B4-BE49-F238E27FC236}">
                <a16:creationId xmlns:a16="http://schemas.microsoft.com/office/drawing/2014/main" id="{B1019705-4C4E-456D-B348-1BFE462B17D0}"/>
              </a:ext>
            </a:extLst>
          </p:cNvPr>
          <p:cNvSpPr txBox="1"/>
          <p:nvPr/>
        </p:nvSpPr>
        <p:spPr>
          <a:xfrm>
            <a:off x="8703972" y="3011478"/>
            <a:ext cx="2345695" cy="369332"/>
          </a:xfrm>
          <a:prstGeom prst="rect">
            <a:avLst/>
          </a:prstGeom>
          <a:noFill/>
        </p:spPr>
        <p:txBody>
          <a:bodyPr wrap="square" rtlCol="0">
            <a:spAutoFit/>
          </a:bodyPr>
          <a:lstStyle/>
          <a:p>
            <a:r>
              <a:rPr lang="en-US" dirty="0"/>
              <a:t>Solar Energy Farm</a:t>
            </a:r>
            <a:endParaRPr lang="en-MU" dirty="0"/>
          </a:p>
        </p:txBody>
      </p:sp>
      <p:sp>
        <p:nvSpPr>
          <p:cNvPr id="12" name="TextBox 11">
            <a:extLst>
              <a:ext uri="{FF2B5EF4-FFF2-40B4-BE49-F238E27FC236}">
                <a16:creationId xmlns:a16="http://schemas.microsoft.com/office/drawing/2014/main" id="{10690351-387B-4E74-9344-CF223DAA66AD}"/>
              </a:ext>
            </a:extLst>
          </p:cNvPr>
          <p:cNvSpPr txBox="1"/>
          <p:nvPr/>
        </p:nvSpPr>
        <p:spPr>
          <a:xfrm>
            <a:off x="4847382" y="2872978"/>
            <a:ext cx="2497235" cy="646331"/>
          </a:xfrm>
          <a:prstGeom prst="rect">
            <a:avLst/>
          </a:prstGeom>
          <a:noFill/>
        </p:spPr>
        <p:txBody>
          <a:bodyPr wrap="square" rtlCol="0">
            <a:spAutoFit/>
          </a:bodyPr>
          <a:lstStyle/>
          <a:p>
            <a:r>
              <a:rPr lang="en-US" dirty="0"/>
              <a:t>Power plants in Mauritius and Tanzania</a:t>
            </a:r>
            <a:endParaRPr lang="en-MU" dirty="0"/>
          </a:p>
        </p:txBody>
      </p:sp>
      <p:sp>
        <p:nvSpPr>
          <p:cNvPr id="13" name="Oval 12">
            <a:extLst>
              <a:ext uri="{FF2B5EF4-FFF2-40B4-BE49-F238E27FC236}">
                <a16:creationId xmlns:a16="http://schemas.microsoft.com/office/drawing/2014/main" id="{D3413179-74BA-49FF-97E2-C437C88BA09B}"/>
              </a:ext>
            </a:extLst>
          </p:cNvPr>
          <p:cNvSpPr/>
          <p:nvPr/>
        </p:nvSpPr>
        <p:spPr>
          <a:xfrm>
            <a:off x="1597511" y="4412182"/>
            <a:ext cx="1317072" cy="12667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450 GWh </a:t>
            </a:r>
            <a:endParaRPr lang="en-MU" sz="2800" dirty="0"/>
          </a:p>
        </p:txBody>
      </p:sp>
      <p:sp>
        <p:nvSpPr>
          <p:cNvPr id="14" name="Oval 13">
            <a:extLst>
              <a:ext uri="{FF2B5EF4-FFF2-40B4-BE49-F238E27FC236}">
                <a16:creationId xmlns:a16="http://schemas.microsoft.com/office/drawing/2014/main" id="{0E0913AB-53D7-40D1-B619-67EAE450F4C3}"/>
              </a:ext>
            </a:extLst>
          </p:cNvPr>
          <p:cNvSpPr/>
          <p:nvPr/>
        </p:nvSpPr>
        <p:spPr>
          <a:xfrm>
            <a:off x="8729533" y="4412182"/>
            <a:ext cx="1317072" cy="12667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4171</a:t>
            </a:r>
            <a:endParaRPr lang="en-MU" sz="3200" dirty="0"/>
          </a:p>
        </p:txBody>
      </p:sp>
      <p:sp>
        <p:nvSpPr>
          <p:cNvPr id="15" name="Oval 14">
            <a:extLst>
              <a:ext uri="{FF2B5EF4-FFF2-40B4-BE49-F238E27FC236}">
                <a16:creationId xmlns:a16="http://schemas.microsoft.com/office/drawing/2014/main" id="{7FC3E561-01EB-4D11-AAE8-D32F464966A3}"/>
              </a:ext>
            </a:extLst>
          </p:cNvPr>
          <p:cNvSpPr/>
          <p:nvPr/>
        </p:nvSpPr>
        <p:spPr>
          <a:xfrm>
            <a:off x="5096213" y="4412182"/>
            <a:ext cx="1317072" cy="12667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376</a:t>
            </a:r>
          </a:p>
          <a:p>
            <a:pPr algn="ctr"/>
            <a:r>
              <a:rPr lang="en-US" sz="2400" dirty="0"/>
              <a:t>GWh </a:t>
            </a:r>
            <a:endParaRPr lang="en-MU" sz="2400" dirty="0"/>
          </a:p>
        </p:txBody>
      </p:sp>
      <p:sp>
        <p:nvSpPr>
          <p:cNvPr id="16" name="TextBox 15">
            <a:extLst>
              <a:ext uri="{FF2B5EF4-FFF2-40B4-BE49-F238E27FC236}">
                <a16:creationId xmlns:a16="http://schemas.microsoft.com/office/drawing/2014/main" id="{CC0E4A41-0053-46D2-BB29-ECFAB3E65C66}"/>
              </a:ext>
            </a:extLst>
          </p:cNvPr>
          <p:cNvSpPr txBox="1"/>
          <p:nvPr/>
        </p:nvSpPr>
        <p:spPr>
          <a:xfrm>
            <a:off x="8242973" y="5826671"/>
            <a:ext cx="2345695" cy="646331"/>
          </a:xfrm>
          <a:prstGeom prst="rect">
            <a:avLst/>
          </a:prstGeom>
          <a:noFill/>
        </p:spPr>
        <p:txBody>
          <a:bodyPr wrap="square" rtlCol="0">
            <a:spAutoFit/>
          </a:bodyPr>
          <a:lstStyle/>
          <a:p>
            <a:pPr algn="ctr"/>
            <a:r>
              <a:rPr lang="en-US" dirty="0" err="1"/>
              <a:t>Tonnes</a:t>
            </a:r>
            <a:r>
              <a:rPr lang="en-US" dirty="0"/>
              <a:t> of cane trash used</a:t>
            </a:r>
            <a:endParaRPr lang="en-MU" dirty="0"/>
          </a:p>
        </p:txBody>
      </p:sp>
      <p:sp>
        <p:nvSpPr>
          <p:cNvPr id="17" name="TextBox 16">
            <a:extLst>
              <a:ext uri="{FF2B5EF4-FFF2-40B4-BE49-F238E27FC236}">
                <a16:creationId xmlns:a16="http://schemas.microsoft.com/office/drawing/2014/main" id="{64817969-0821-45C3-A315-0166198860A2}"/>
              </a:ext>
            </a:extLst>
          </p:cNvPr>
          <p:cNvSpPr txBox="1"/>
          <p:nvPr/>
        </p:nvSpPr>
        <p:spPr>
          <a:xfrm>
            <a:off x="1656645" y="5852397"/>
            <a:ext cx="2345695" cy="369332"/>
          </a:xfrm>
          <a:prstGeom prst="rect">
            <a:avLst/>
          </a:prstGeom>
          <a:noFill/>
        </p:spPr>
        <p:txBody>
          <a:bodyPr wrap="square" rtlCol="0">
            <a:spAutoFit/>
          </a:bodyPr>
          <a:lstStyle/>
          <a:p>
            <a:r>
              <a:rPr lang="en-US" dirty="0"/>
              <a:t>Capacity</a:t>
            </a:r>
            <a:endParaRPr lang="en-MU" dirty="0"/>
          </a:p>
        </p:txBody>
      </p:sp>
      <p:sp>
        <p:nvSpPr>
          <p:cNvPr id="18" name="TextBox 17">
            <a:extLst>
              <a:ext uri="{FF2B5EF4-FFF2-40B4-BE49-F238E27FC236}">
                <a16:creationId xmlns:a16="http://schemas.microsoft.com/office/drawing/2014/main" id="{A5D3314F-7093-4401-AEC8-D91E6C07CBB7}"/>
              </a:ext>
            </a:extLst>
          </p:cNvPr>
          <p:cNvSpPr txBox="1"/>
          <p:nvPr/>
        </p:nvSpPr>
        <p:spPr>
          <a:xfrm>
            <a:off x="5240437" y="5754072"/>
            <a:ext cx="2345695" cy="369332"/>
          </a:xfrm>
          <a:prstGeom prst="rect">
            <a:avLst/>
          </a:prstGeom>
          <a:noFill/>
        </p:spPr>
        <p:txBody>
          <a:bodyPr wrap="square" rtlCol="0">
            <a:spAutoFit/>
          </a:bodyPr>
          <a:lstStyle/>
          <a:p>
            <a:r>
              <a:rPr lang="en-US" dirty="0"/>
              <a:t>produced</a:t>
            </a:r>
            <a:endParaRPr lang="en-MU" dirty="0"/>
          </a:p>
        </p:txBody>
      </p:sp>
      <p:sp>
        <p:nvSpPr>
          <p:cNvPr id="3" name="TextBox 2">
            <a:extLst>
              <a:ext uri="{FF2B5EF4-FFF2-40B4-BE49-F238E27FC236}">
                <a16:creationId xmlns:a16="http://schemas.microsoft.com/office/drawing/2014/main" id="{1C7FA729-C662-461A-80ED-F4F08A96ED1B}"/>
              </a:ext>
            </a:extLst>
          </p:cNvPr>
          <p:cNvSpPr txBox="1"/>
          <p:nvPr/>
        </p:nvSpPr>
        <p:spPr>
          <a:xfrm>
            <a:off x="485779" y="844052"/>
            <a:ext cx="2618148" cy="369332"/>
          </a:xfrm>
          <a:prstGeom prst="rect">
            <a:avLst/>
          </a:prstGeom>
          <a:solidFill>
            <a:schemeClr val="tx1"/>
          </a:solidFill>
        </p:spPr>
        <p:txBody>
          <a:bodyPr wrap="square" rtlCol="0">
            <a:spAutoFit/>
          </a:bodyPr>
          <a:lstStyle/>
          <a:p>
            <a:r>
              <a:rPr lang="en-US" dirty="0" err="1">
                <a:solidFill>
                  <a:schemeClr val="bg1"/>
                </a:solidFill>
              </a:rPr>
              <a:t>Alteo</a:t>
            </a:r>
            <a:r>
              <a:rPr lang="en-US" dirty="0">
                <a:solidFill>
                  <a:schemeClr val="bg1"/>
                </a:solidFill>
              </a:rPr>
              <a:t> Milling Power Plant</a:t>
            </a:r>
            <a:endParaRPr lang="en-MU" dirty="0">
              <a:solidFill>
                <a:schemeClr val="bg1"/>
              </a:solidFill>
            </a:endParaRPr>
          </a:p>
        </p:txBody>
      </p:sp>
      <p:sp>
        <p:nvSpPr>
          <p:cNvPr id="19" name="TextBox 18">
            <a:extLst>
              <a:ext uri="{FF2B5EF4-FFF2-40B4-BE49-F238E27FC236}">
                <a16:creationId xmlns:a16="http://schemas.microsoft.com/office/drawing/2014/main" id="{A0C5AED7-BB6B-46FA-8D49-CE0628CF4F35}"/>
              </a:ext>
            </a:extLst>
          </p:cNvPr>
          <p:cNvSpPr txBox="1"/>
          <p:nvPr/>
        </p:nvSpPr>
        <p:spPr>
          <a:xfrm>
            <a:off x="485779" y="3869373"/>
            <a:ext cx="3993942" cy="369332"/>
          </a:xfrm>
          <a:prstGeom prst="rect">
            <a:avLst/>
          </a:prstGeom>
          <a:solidFill>
            <a:schemeClr val="tx1"/>
          </a:solidFill>
        </p:spPr>
        <p:txBody>
          <a:bodyPr wrap="square" rtlCol="0">
            <a:spAutoFit/>
          </a:bodyPr>
          <a:lstStyle/>
          <a:p>
            <a:r>
              <a:rPr lang="en-US" dirty="0" err="1">
                <a:solidFill>
                  <a:schemeClr val="bg1"/>
                </a:solidFill>
              </a:rPr>
              <a:t>TerraGen</a:t>
            </a:r>
            <a:r>
              <a:rPr lang="en-US" dirty="0">
                <a:solidFill>
                  <a:schemeClr val="bg1"/>
                </a:solidFill>
              </a:rPr>
              <a:t> </a:t>
            </a:r>
            <a:r>
              <a:rPr lang="en-US" dirty="0" err="1">
                <a:solidFill>
                  <a:schemeClr val="bg1"/>
                </a:solidFill>
              </a:rPr>
              <a:t>PowerPlant</a:t>
            </a:r>
            <a:r>
              <a:rPr lang="en-US" dirty="0">
                <a:solidFill>
                  <a:schemeClr val="bg1"/>
                </a:solidFill>
              </a:rPr>
              <a:t> by Terra Sugar Mill</a:t>
            </a:r>
            <a:endParaRPr lang="en-MU" dirty="0">
              <a:solidFill>
                <a:schemeClr val="bg1"/>
              </a:solidFill>
            </a:endParaRPr>
          </a:p>
        </p:txBody>
      </p:sp>
      <p:pic>
        <p:nvPicPr>
          <p:cNvPr id="20" name="Picture 19">
            <a:extLst>
              <a:ext uri="{FF2B5EF4-FFF2-40B4-BE49-F238E27FC236}">
                <a16:creationId xmlns:a16="http://schemas.microsoft.com/office/drawing/2014/main" id="{5C66BF91-D1E4-4ACB-A709-74A4CC6929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53918" y="5543831"/>
            <a:ext cx="1034099" cy="712325"/>
          </a:xfrm>
          <a:prstGeom prst="rect">
            <a:avLst/>
          </a:prstGeom>
        </p:spPr>
      </p:pic>
    </p:spTree>
    <p:extLst>
      <p:ext uri="{BB962C8B-B14F-4D97-AF65-F5344CB8AC3E}">
        <p14:creationId xmlns:p14="http://schemas.microsoft.com/office/powerpoint/2010/main" val="815691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E6755B-43B9-4EDB-BB27-5519B64C2B9F}"/>
              </a:ext>
            </a:extLst>
          </p:cNvPr>
          <p:cNvPicPr>
            <a:picLocks noChangeAspect="1"/>
          </p:cNvPicPr>
          <p:nvPr/>
        </p:nvPicPr>
        <p:blipFill>
          <a:blip r:embed="rId3"/>
          <a:stretch>
            <a:fillRect/>
          </a:stretch>
        </p:blipFill>
        <p:spPr>
          <a:xfrm>
            <a:off x="2007432" y="1002231"/>
            <a:ext cx="2497456" cy="2497456"/>
          </a:xfrm>
          <a:prstGeom prst="rect">
            <a:avLst/>
          </a:prstGeom>
        </p:spPr>
      </p:pic>
      <p:sp>
        <p:nvSpPr>
          <p:cNvPr id="6" name="Content Placeholder 3">
            <a:extLst>
              <a:ext uri="{FF2B5EF4-FFF2-40B4-BE49-F238E27FC236}">
                <a16:creationId xmlns:a16="http://schemas.microsoft.com/office/drawing/2014/main" id="{DEA5AA64-C71B-4C46-BF43-E76979D313C0}"/>
              </a:ext>
            </a:extLst>
          </p:cNvPr>
          <p:cNvSpPr txBox="1">
            <a:spLocks/>
          </p:cNvSpPr>
          <p:nvPr/>
        </p:nvSpPr>
        <p:spPr>
          <a:xfrm>
            <a:off x="2137668" y="596063"/>
            <a:ext cx="7916665" cy="135636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ctr">
              <a:buNone/>
            </a:pPr>
            <a:r>
              <a:rPr lang="en-US" sz="2800" b="1" dirty="0">
                <a:solidFill>
                  <a:schemeClr val="tx1"/>
                </a:solidFill>
              </a:rPr>
              <a:t>THE NEGATIVE CARBON FOOTPRINT COMMITMENT</a:t>
            </a:r>
          </a:p>
        </p:txBody>
      </p:sp>
      <p:sp>
        <p:nvSpPr>
          <p:cNvPr id="8" name="Content Placeholder 3">
            <a:extLst>
              <a:ext uri="{FF2B5EF4-FFF2-40B4-BE49-F238E27FC236}">
                <a16:creationId xmlns:a16="http://schemas.microsoft.com/office/drawing/2014/main" id="{38FFD835-73F2-4519-B85E-35886DCEC2AC}"/>
              </a:ext>
            </a:extLst>
          </p:cNvPr>
          <p:cNvSpPr>
            <a:spLocks noGrp="1"/>
          </p:cNvSpPr>
          <p:nvPr>
            <p:ph idx="1"/>
          </p:nvPr>
        </p:nvSpPr>
        <p:spPr>
          <a:xfrm>
            <a:off x="650675" y="3499687"/>
            <a:ext cx="4709418" cy="2762250"/>
          </a:xfrm>
        </p:spPr>
        <p:txBody>
          <a:bodyPr>
            <a:normAutofit/>
          </a:bodyPr>
          <a:lstStyle/>
          <a:p>
            <a:pPr marL="548640" lvl="2" indent="0">
              <a:buNone/>
            </a:pPr>
            <a:r>
              <a:rPr lang="en-US" sz="1600" dirty="0">
                <a:solidFill>
                  <a:schemeClr val="tx1"/>
                </a:solidFill>
              </a:rPr>
              <a:t>Carbon Burn Out Project – Out of 70,000 </a:t>
            </a:r>
            <a:r>
              <a:rPr lang="en-US" sz="1600" dirty="0" err="1">
                <a:solidFill>
                  <a:schemeClr val="tx1"/>
                </a:solidFill>
              </a:rPr>
              <a:t>tonnes</a:t>
            </a:r>
            <a:r>
              <a:rPr lang="en-US" sz="1600" dirty="0">
                <a:solidFill>
                  <a:schemeClr val="tx1"/>
                </a:solidFill>
              </a:rPr>
              <a:t> of residues (coal fly ash and bottom ash) collected annually from the 3 power plants, </a:t>
            </a:r>
            <a:r>
              <a:rPr lang="en-US" sz="1600" dirty="0" err="1">
                <a:solidFill>
                  <a:schemeClr val="tx1"/>
                </a:solidFill>
              </a:rPr>
              <a:t>Omnicane’s</a:t>
            </a:r>
            <a:r>
              <a:rPr lang="en-US" sz="1600" dirty="0">
                <a:solidFill>
                  <a:schemeClr val="tx1"/>
                </a:solidFill>
              </a:rPr>
              <a:t> carbon burn out generates 42,000 </a:t>
            </a:r>
            <a:r>
              <a:rPr lang="en-US" sz="1600" dirty="0" err="1">
                <a:solidFill>
                  <a:schemeClr val="tx1"/>
                </a:solidFill>
              </a:rPr>
              <a:t>tonnes</a:t>
            </a:r>
            <a:r>
              <a:rPr lang="en-US" sz="1600" dirty="0">
                <a:solidFill>
                  <a:schemeClr val="tx1"/>
                </a:solidFill>
              </a:rPr>
              <a:t> for production of cement additives, 18,000 </a:t>
            </a:r>
            <a:r>
              <a:rPr lang="en-US" sz="1600" dirty="0" err="1">
                <a:solidFill>
                  <a:schemeClr val="tx1"/>
                </a:solidFill>
              </a:rPr>
              <a:t>tonnes</a:t>
            </a:r>
            <a:r>
              <a:rPr lang="en-US" sz="1600" dirty="0">
                <a:solidFill>
                  <a:schemeClr val="tx1"/>
                </a:solidFill>
              </a:rPr>
              <a:t> for </a:t>
            </a:r>
            <a:r>
              <a:rPr lang="en-US" sz="1600" dirty="0" err="1">
                <a:solidFill>
                  <a:schemeClr val="tx1"/>
                </a:solidFill>
              </a:rPr>
              <a:t>th</a:t>
            </a:r>
            <a:r>
              <a:rPr lang="en-US" sz="1600" dirty="0">
                <a:solidFill>
                  <a:schemeClr val="tx1"/>
                </a:solidFill>
              </a:rPr>
              <a:t> production of construction aggregates and 10000tonnes for the production of steam for their cluster.</a:t>
            </a:r>
          </a:p>
        </p:txBody>
      </p:sp>
      <p:sp>
        <p:nvSpPr>
          <p:cNvPr id="10" name="Content Placeholder 3">
            <a:extLst>
              <a:ext uri="{FF2B5EF4-FFF2-40B4-BE49-F238E27FC236}">
                <a16:creationId xmlns:a16="http://schemas.microsoft.com/office/drawing/2014/main" id="{87EEB468-907D-4FF0-B96B-8A93F99A67B0}"/>
              </a:ext>
            </a:extLst>
          </p:cNvPr>
          <p:cNvSpPr txBox="1">
            <a:spLocks/>
          </p:cNvSpPr>
          <p:nvPr/>
        </p:nvSpPr>
        <p:spPr>
          <a:xfrm>
            <a:off x="6831908" y="1186667"/>
            <a:ext cx="5029200" cy="5306786"/>
          </a:xfrm>
          <a:prstGeom prst="rect">
            <a:avLst/>
          </a:prstGeom>
        </p:spPr>
        <p:txBody>
          <a:bodyPr>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lgn="just"/>
            <a:endParaRPr lang="en-US" sz="1800" dirty="0">
              <a:solidFill>
                <a:srgbClr val="000000"/>
              </a:solidFill>
            </a:endParaRPr>
          </a:p>
          <a:p>
            <a:pPr algn="just"/>
            <a:r>
              <a:rPr lang="en-US" sz="2000" dirty="0">
                <a:solidFill>
                  <a:srgbClr val="000000"/>
                </a:solidFill>
                <a:latin typeface="+mj-lt"/>
              </a:rPr>
              <a:t>At a time when most companies are struggling to achieve carbon neutrality, we pride ourselves on having a competitive carbon footprint of only 0.36 kg CO</a:t>
            </a:r>
            <a:r>
              <a:rPr lang="en-US" sz="1400" dirty="0">
                <a:solidFill>
                  <a:srgbClr val="000000"/>
                </a:solidFill>
                <a:latin typeface="+mj-lt"/>
              </a:rPr>
              <a:t>2</a:t>
            </a:r>
            <a:r>
              <a:rPr lang="en-US" sz="2000" dirty="0">
                <a:solidFill>
                  <a:srgbClr val="000000"/>
                </a:solidFill>
                <a:latin typeface="+mj-lt"/>
              </a:rPr>
              <a:t>e per kg sugar from farm to port. This comes down to - 0.17 kg CO</a:t>
            </a:r>
            <a:r>
              <a:rPr lang="en-US" sz="1400" dirty="0">
                <a:solidFill>
                  <a:srgbClr val="000000"/>
                </a:solidFill>
                <a:latin typeface="+mj-lt"/>
              </a:rPr>
              <a:t>2</a:t>
            </a:r>
            <a:r>
              <a:rPr lang="en-US" sz="2000" dirty="0">
                <a:solidFill>
                  <a:srgbClr val="000000"/>
                </a:solidFill>
                <a:latin typeface="+mj-lt"/>
              </a:rPr>
              <a:t>e per kg sugar if the </a:t>
            </a:r>
            <a:r>
              <a:rPr lang="en-GB" dirty="0">
                <a:solidFill>
                  <a:srgbClr val="000000"/>
                </a:solidFill>
                <a:latin typeface="+mj-lt"/>
                <a:cs typeface="Arial" panose="020B0604020202020204" pitchFamily="34" charset="0"/>
              </a:rPr>
              <a:t>additional emission reduction by displacement of grid electricity due to renewable energy generated from bagasse is accounted for</a:t>
            </a:r>
            <a:r>
              <a:rPr lang="en-US" dirty="0">
                <a:solidFill>
                  <a:srgbClr val="000000"/>
                </a:solidFill>
                <a:latin typeface="+mj-lt"/>
                <a:cs typeface="Arial" panose="020B0604020202020204" pitchFamily="34" charset="0"/>
              </a:rPr>
              <a:t>.</a:t>
            </a:r>
          </a:p>
          <a:p>
            <a:pPr algn="just"/>
            <a:endParaRPr lang="en-US" dirty="0">
              <a:solidFill>
                <a:srgbClr val="000000"/>
              </a:solidFill>
              <a:latin typeface="+mj-lt"/>
              <a:cs typeface="Arial" panose="020B0604020202020204" pitchFamily="34" charset="0"/>
            </a:endParaRPr>
          </a:p>
          <a:p>
            <a:pPr algn="just"/>
            <a:r>
              <a:rPr lang="en-US" dirty="0">
                <a:solidFill>
                  <a:srgbClr val="000000"/>
                </a:solidFill>
                <a:latin typeface="+mj-lt"/>
                <a:cs typeface="Arial" panose="020B0604020202020204" pitchFamily="34" charset="0"/>
              </a:rPr>
              <a:t>Australia CFP	: &gt;  0.50 kg </a:t>
            </a:r>
            <a:endParaRPr lang="en-US" sz="2400" dirty="0">
              <a:solidFill>
                <a:srgbClr val="000000"/>
              </a:solidFill>
              <a:latin typeface="+mj-lt"/>
            </a:endParaRPr>
          </a:p>
          <a:p>
            <a:pPr algn="just"/>
            <a:r>
              <a:rPr lang="en-US" dirty="0">
                <a:solidFill>
                  <a:srgbClr val="000000"/>
                </a:solidFill>
                <a:latin typeface="+mj-lt"/>
                <a:cs typeface="Arial" panose="020B0604020202020204" pitchFamily="34" charset="0"/>
              </a:rPr>
              <a:t>Thailand	:     0.55 kg</a:t>
            </a:r>
          </a:p>
          <a:p>
            <a:pPr algn="just"/>
            <a:r>
              <a:rPr lang="en-US" dirty="0">
                <a:solidFill>
                  <a:srgbClr val="000000"/>
                </a:solidFill>
                <a:latin typeface="+mj-lt"/>
                <a:cs typeface="Arial" panose="020B0604020202020204" pitchFamily="34" charset="0"/>
              </a:rPr>
              <a:t>Mexico	:     0.63 kg</a:t>
            </a:r>
          </a:p>
          <a:p>
            <a:endParaRPr lang="en-GB" dirty="0"/>
          </a:p>
        </p:txBody>
      </p:sp>
      <p:pic>
        <p:nvPicPr>
          <p:cNvPr id="7" name="Picture 6">
            <a:extLst>
              <a:ext uri="{FF2B5EF4-FFF2-40B4-BE49-F238E27FC236}">
                <a16:creationId xmlns:a16="http://schemas.microsoft.com/office/drawing/2014/main" id="{1194A991-7DC2-49C1-A790-18586978C8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12709" y="5549612"/>
            <a:ext cx="1034099" cy="712325"/>
          </a:xfrm>
          <a:prstGeom prst="rect">
            <a:avLst/>
          </a:prstGeom>
        </p:spPr>
      </p:pic>
    </p:spTree>
    <p:extLst>
      <p:ext uri="{BB962C8B-B14F-4D97-AF65-F5344CB8AC3E}">
        <p14:creationId xmlns:p14="http://schemas.microsoft.com/office/powerpoint/2010/main" val="419331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4E3278-2F30-4A59-A41E-377B91376971}"/>
              </a:ext>
            </a:extLst>
          </p:cNvPr>
          <p:cNvSpPr>
            <a:spLocks noGrp="1"/>
          </p:cNvSpPr>
          <p:nvPr>
            <p:ph type="title"/>
          </p:nvPr>
        </p:nvSpPr>
        <p:spPr>
          <a:xfrm>
            <a:off x="453007" y="468959"/>
            <a:ext cx="5287006" cy="1274776"/>
          </a:xfrm>
        </p:spPr>
        <p:txBody>
          <a:bodyPr vert="horz" lIns="91440" tIns="45720" rIns="91440" bIns="45720" rtlCol="0" anchor="t">
            <a:noAutofit/>
          </a:bodyPr>
          <a:lstStyle/>
          <a:p>
            <a:r>
              <a:rPr lang="en-US" sz="2800" b="1" dirty="0">
                <a:latin typeface="+mn-lt"/>
              </a:rPr>
              <a:t>Our sustainability vision and approach</a:t>
            </a:r>
            <a:br>
              <a:rPr lang="en-US" sz="2800" b="1" dirty="0">
                <a:latin typeface="+mn-lt"/>
              </a:rPr>
            </a:br>
            <a:r>
              <a:rPr lang="en-US" sz="2800" b="1" dirty="0">
                <a:latin typeface="+mn-lt"/>
              </a:rPr>
              <a:t>     </a:t>
            </a:r>
            <a:endParaRPr lang="en-US" sz="1800" dirty="0">
              <a:latin typeface="+mn-lt"/>
            </a:endParaRPr>
          </a:p>
        </p:txBody>
      </p:sp>
      <p:sp>
        <p:nvSpPr>
          <p:cNvPr id="54" name="Content Placeholder 5">
            <a:extLst>
              <a:ext uri="{FF2B5EF4-FFF2-40B4-BE49-F238E27FC236}">
                <a16:creationId xmlns:a16="http://schemas.microsoft.com/office/drawing/2014/main" id="{63A2A472-8F4A-4BD5-8862-7266F71237C6}"/>
              </a:ext>
            </a:extLst>
          </p:cNvPr>
          <p:cNvSpPr>
            <a:spLocks noGrp="1"/>
          </p:cNvSpPr>
          <p:nvPr>
            <p:ph sz="half" idx="2"/>
          </p:nvPr>
        </p:nvSpPr>
        <p:spPr>
          <a:xfrm>
            <a:off x="453007" y="1469571"/>
            <a:ext cx="4702043" cy="5036159"/>
          </a:xfrm>
        </p:spPr>
        <p:txBody>
          <a:bodyPr vert="horz" lIns="91440" tIns="45720" rIns="91440" bIns="45720" rtlCol="0">
            <a:normAutofit/>
          </a:bodyPr>
          <a:lstStyle/>
          <a:p>
            <a:pPr algn="just"/>
            <a:r>
              <a:rPr lang="en-US" sz="2000" dirty="0">
                <a:solidFill>
                  <a:schemeClr val="tx1">
                    <a:alpha val="60000"/>
                  </a:schemeClr>
                </a:solidFill>
              </a:rPr>
              <a:t>Goal 12 of the UN’s Sustainable Development Goals (SDGs) to ensure responsible production and consumption patterns.</a:t>
            </a:r>
          </a:p>
          <a:p>
            <a:pPr algn="just"/>
            <a:r>
              <a:rPr lang="en-US" sz="2000" dirty="0">
                <a:solidFill>
                  <a:schemeClr val="tx1">
                    <a:alpha val="60000"/>
                  </a:schemeClr>
                </a:solidFill>
              </a:rPr>
              <a:t>EU Green Deal</a:t>
            </a:r>
          </a:p>
          <a:p>
            <a:pPr algn="just"/>
            <a:r>
              <a:rPr lang="en-US" sz="2000" dirty="0">
                <a:solidFill>
                  <a:schemeClr val="tx1">
                    <a:alpha val="60000"/>
                  </a:schemeClr>
                </a:solidFill>
              </a:rPr>
              <a:t>Changing laws and regulations.</a:t>
            </a:r>
          </a:p>
          <a:p>
            <a:pPr algn="just"/>
            <a:r>
              <a:rPr lang="en-US" sz="2000" dirty="0">
                <a:solidFill>
                  <a:schemeClr val="tx1">
                    <a:alpha val="60000"/>
                  </a:schemeClr>
                </a:solidFill>
              </a:rPr>
              <a:t>Alignment with clients’ evolving procurement strategies.</a:t>
            </a:r>
          </a:p>
          <a:p>
            <a:pPr algn="just"/>
            <a:r>
              <a:rPr lang="en-US" sz="2000" dirty="0">
                <a:solidFill>
                  <a:schemeClr val="tx1">
                    <a:alpha val="60000"/>
                  </a:schemeClr>
                </a:solidFill>
              </a:rPr>
              <a:t>Customer loyalty shifting towards environmentally friendly products.</a:t>
            </a:r>
          </a:p>
          <a:p>
            <a:pPr algn="just"/>
            <a:r>
              <a:rPr lang="en-US" sz="2000" dirty="0">
                <a:solidFill>
                  <a:schemeClr val="tx1">
                    <a:alpha val="60000"/>
                  </a:schemeClr>
                </a:solidFill>
              </a:rPr>
              <a:t>Product differentiation.</a:t>
            </a:r>
          </a:p>
          <a:p>
            <a:pPr algn="just"/>
            <a:r>
              <a:rPr lang="en-US" sz="2000" dirty="0">
                <a:solidFill>
                  <a:schemeClr val="tx1">
                    <a:alpha val="60000"/>
                  </a:schemeClr>
                </a:solidFill>
              </a:rPr>
              <a:t>Embed more resilience into our supply chain through enhanced management of ethical, environmental and social issues.</a:t>
            </a:r>
          </a:p>
          <a:p>
            <a:endParaRPr lang="en-US" sz="1700" dirty="0">
              <a:solidFill>
                <a:schemeClr val="tx1">
                  <a:alpha val="60000"/>
                </a:schemeClr>
              </a:solidFill>
            </a:endParaRPr>
          </a:p>
          <a:p>
            <a:endParaRPr lang="en-US" sz="1700" dirty="0">
              <a:solidFill>
                <a:schemeClr val="tx1">
                  <a:alpha val="60000"/>
                </a:schemeClr>
              </a:solidFill>
            </a:endParaRPr>
          </a:p>
          <a:p>
            <a:endParaRPr lang="en-US" sz="1700" dirty="0">
              <a:solidFill>
                <a:schemeClr val="tx1">
                  <a:alpha val="60000"/>
                </a:schemeClr>
              </a:solidFill>
            </a:endParaRPr>
          </a:p>
        </p:txBody>
      </p:sp>
      <p:pic>
        <p:nvPicPr>
          <p:cNvPr id="8" name="Content Placeholder 7" descr="A tree in front of a mountain&#10;&#10;Description automatically generated with low confidence">
            <a:extLst>
              <a:ext uri="{FF2B5EF4-FFF2-40B4-BE49-F238E27FC236}">
                <a16:creationId xmlns:a16="http://schemas.microsoft.com/office/drawing/2014/main" id="{8FA845FF-8F6D-4F2A-8F93-14883FCA0B5F}"/>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7919" r="18765" b="2"/>
          <a:stretch/>
        </p:blipFill>
        <p:spPr>
          <a:xfrm>
            <a:off x="6003221" y="10"/>
            <a:ext cx="6188779" cy="6157770"/>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ln w="203200">
            <a:noFill/>
          </a:ln>
        </p:spPr>
      </p:pic>
      <p:pic>
        <p:nvPicPr>
          <p:cNvPr id="5" name="Picture 4">
            <a:extLst>
              <a:ext uri="{FF2B5EF4-FFF2-40B4-BE49-F238E27FC236}">
                <a16:creationId xmlns:a16="http://schemas.microsoft.com/office/drawing/2014/main" id="{E59FDC47-39E1-4DD3-965E-4E24B343D2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10332" y="418214"/>
            <a:ext cx="1034099" cy="712325"/>
          </a:xfrm>
          <a:prstGeom prst="rect">
            <a:avLst/>
          </a:prstGeom>
        </p:spPr>
      </p:pic>
    </p:spTree>
    <p:extLst>
      <p:ext uri="{BB962C8B-B14F-4D97-AF65-F5344CB8AC3E}">
        <p14:creationId xmlns:p14="http://schemas.microsoft.com/office/powerpoint/2010/main" val="3922101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4BCC1A-BB28-450D-91DC-B83DCDFF1ED7}"/>
              </a:ext>
            </a:extLst>
          </p:cNvPr>
          <p:cNvPicPr>
            <a:picLocks noChangeAspect="1"/>
          </p:cNvPicPr>
          <p:nvPr/>
        </p:nvPicPr>
        <p:blipFill rotWithShape="1">
          <a:blip r:embed="rId2"/>
          <a:srcRect l="10392" t="17499" r="30624" b="1362"/>
          <a:stretch/>
        </p:blipFill>
        <p:spPr>
          <a:xfrm>
            <a:off x="1577742" y="450602"/>
            <a:ext cx="7915275" cy="6124575"/>
          </a:xfrm>
          <a:prstGeom prst="rect">
            <a:avLst/>
          </a:prstGeom>
        </p:spPr>
      </p:pic>
      <p:pic>
        <p:nvPicPr>
          <p:cNvPr id="3" name="Picture 2">
            <a:extLst>
              <a:ext uri="{FF2B5EF4-FFF2-40B4-BE49-F238E27FC236}">
                <a16:creationId xmlns:a16="http://schemas.microsoft.com/office/drawing/2014/main" id="{9C681FC7-3934-4A10-B0BA-8B78A99AC5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77007" y="5609339"/>
            <a:ext cx="1034099" cy="712325"/>
          </a:xfrm>
          <a:prstGeom prst="rect">
            <a:avLst/>
          </a:prstGeom>
        </p:spPr>
      </p:pic>
    </p:spTree>
    <p:extLst>
      <p:ext uri="{BB962C8B-B14F-4D97-AF65-F5344CB8AC3E}">
        <p14:creationId xmlns:p14="http://schemas.microsoft.com/office/powerpoint/2010/main" val="1898636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ED84DD6-8A68-4994-8094-8DDBE89BF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176049D7-366E-4AC9-B689-460CC28F8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solidFill>
            <a:srgbClr val="A6B72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Connector 19">
            <a:extLst>
              <a:ext uri="{FF2B5EF4-FFF2-40B4-BE49-F238E27FC236}">
                <a16:creationId xmlns:a16="http://schemas.microsoft.com/office/drawing/2014/main" id="{BC9E91F8-C4AE-4EB0-8B76-FF3F3FC718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4AD45A04-4150-4943-BB06-EEEDDD73B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9336C0D4-F142-4921-8E40-1C1A6A995E93}"/>
              </a:ext>
            </a:extLst>
          </p:cNvPr>
          <p:cNvSpPr>
            <a:spLocks noGrp="1"/>
          </p:cNvSpPr>
          <p:nvPr>
            <p:ph type="title"/>
          </p:nvPr>
        </p:nvSpPr>
        <p:spPr>
          <a:xfrm>
            <a:off x="8195138" y="857675"/>
            <a:ext cx="3113366" cy="3622844"/>
          </a:xfrm>
        </p:spPr>
        <p:txBody>
          <a:bodyPr vert="horz" lIns="91440" tIns="45720" rIns="91440" bIns="45720" rtlCol="0" anchor="b">
            <a:normAutofit/>
          </a:bodyPr>
          <a:lstStyle/>
          <a:p>
            <a:pPr algn="ctr">
              <a:lnSpc>
                <a:spcPct val="85000"/>
              </a:lnSpc>
            </a:pPr>
            <a:r>
              <a:rPr lang="en-US" sz="3000" b="1" cap="all" dirty="0">
                <a:solidFill>
                  <a:srgbClr val="FFFFFF"/>
                </a:solidFill>
              </a:rPr>
              <a:t>Water </a:t>
            </a:r>
            <a:br>
              <a:rPr lang="en-US" sz="3000" b="1" cap="all" dirty="0">
                <a:solidFill>
                  <a:srgbClr val="FFFFFF"/>
                </a:solidFill>
              </a:rPr>
            </a:br>
            <a:r>
              <a:rPr lang="en-US" sz="3000" b="1" cap="all" dirty="0">
                <a:solidFill>
                  <a:srgbClr val="FFFFFF"/>
                </a:solidFill>
              </a:rPr>
              <a:t>Footprint</a:t>
            </a:r>
            <a:br>
              <a:rPr lang="en-US" sz="3000" b="1" cap="all" dirty="0">
                <a:solidFill>
                  <a:srgbClr val="FFFFFF"/>
                </a:solidFill>
              </a:rPr>
            </a:br>
            <a:r>
              <a:rPr lang="en-US" sz="3000" b="1" cap="all" dirty="0">
                <a:solidFill>
                  <a:srgbClr val="FFFFFF"/>
                </a:solidFill>
              </a:rPr>
              <a:t>Performance </a:t>
            </a:r>
          </a:p>
        </p:txBody>
      </p:sp>
      <p:pic>
        <p:nvPicPr>
          <p:cNvPr id="11" name="Picture 10">
            <a:extLst>
              <a:ext uri="{FF2B5EF4-FFF2-40B4-BE49-F238E27FC236}">
                <a16:creationId xmlns:a16="http://schemas.microsoft.com/office/drawing/2014/main" id="{81ACF5B8-3CF0-4BC0-9FAD-09335B0A761E}"/>
              </a:ext>
            </a:extLst>
          </p:cNvPr>
          <p:cNvPicPr>
            <a:picLocks noChangeAspect="1"/>
          </p:cNvPicPr>
          <p:nvPr/>
        </p:nvPicPr>
        <p:blipFill rotWithShape="1">
          <a:blip r:embed="rId2"/>
          <a:srcRect l="11835" t="14801" r="26101" b="8889"/>
          <a:stretch/>
        </p:blipFill>
        <p:spPr>
          <a:xfrm>
            <a:off x="411270" y="1924799"/>
            <a:ext cx="6775904" cy="4686313"/>
          </a:xfrm>
          <a:prstGeom prst="rect">
            <a:avLst/>
          </a:prstGeom>
        </p:spPr>
      </p:pic>
      <p:sp>
        <p:nvSpPr>
          <p:cNvPr id="13" name="Content Placeholder 3">
            <a:extLst>
              <a:ext uri="{FF2B5EF4-FFF2-40B4-BE49-F238E27FC236}">
                <a16:creationId xmlns:a16="http://schemas.microsoft.com/office/drawing/2014/main" id="{37719F91-8E0A-4F88-95CF-D781DCF5200A}"/>
              </a:ext>
            </a:extLst>
          </p:cNvPr>
          <p:cNvSpPr txBox="1">
            <a:spLocks/>
          </p:cNvSpPr>
          <p:nvPr/>
        </p:nvSpPr>
        <p:spPr>
          <a:xfrm>
            <a:off x="1706716" y="794760"/>
            <a:ext cx="3775562" cy="135636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buNone/>
            </a:pPr>
            <a:r>
              <a:rPr lang="en-US" sz="1800" b="1" dirty="0">
                <a:solidFill>
                  <a:schemeClr val="tx1"/>
                </a:solidFill>
              </a:rPr>
              <a:t>WATER USAGE BEST PRACTICES</a:t>
            </a:r>
          </a:p>
          <a:p>
            <a:pPr marL="274320" lvl="1" indent="0">
              <a:buNone/>
            </a:pPr>
            <a:r>
              <a:rPr lang="en-US" sz="1600" b="1" dirty="0">
                <a:solidFill>
                  <a:schemeClr val="tx1"/>
                </a:solidFill>
              </a:rPr>
              <a:t>REUSE &amp; RECYCLING </a:t>
            </a:r>
            <a:r>
              <a:rPr lang="en-US" sz="1600" dirty="0">
                <a:solidFill>
                  <a:schemeClr val="tx1"/>
                </a:solidFill>
              </a:rPr>
              <a:t>– re-use of treated wastewater for irrigation, agricultural and industrial purposes.</a:t>
            </a:r>
          </a:p>
        </p:txBody>
      </p:sp>
      <p:pic>
        <p:nvPicPr>
          <p:cNvPr id="15" name="Picture 14">
            <a:extLst>
              <a:ext uri="{FF2B5EF4-FFF2-40B4-BE49-F238E27FC236}">
                <a16:creationId xmlns:a16="http://schemas.microsoft.com/office/drawing/2014/main" id="{DEF2C6AA-C69B-41DF-B7C3-72DD0A89A4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10332" y="418214"/>
            <a:ext cx="1034099" cy="712325"/>
          </a:xfrm>
          <a:prstGeom prst="rect">
            <a:avLst/>
          </a:prstGeom>
        </p:spPr>
      </p:pic>
    </p:spTree>
    <p:extLst>
      <p:ext uri="{BB962C8B-B14F-4D97-AF65-F5344CB8AC3E}">
        <p14:creationId xmlns:p14="http://schemas.microsoft.com/office/powerpoint/2010/main" val="3775190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396BB-D0E5-4108-AF78-4991AF45B3C3}"/>
              </a:ext>
            </a:extLst>
          </p:cNvPr>
          <p:cNvPicPr>
            <a:picLocks noChangeAspect="1"/>
          </p:cNvPicPr>
          <p:nvPr/>
        </p:nvPicPr>
        <p:blipFill rotWithShape="1">
          <a:blip r:embed="rId2"/>
          <a:srcRect l="3448" t="20306" r="19496" b="6178"/>
          <a:stretch/>
        </p:blipFill>
        <p:spPr>
          <a:xfrm>
            <a:off x="323339" y="331028"/>
            <a:ext cx="11545322" cy="6195944"/>
          </a:xfrm>
          <a:prstGeom prst="rect">
            <a:avLst/>
          </a:prstGeom>
        </p:spPr>
      </p:pic>
      <p:pic>
        <p:nvPicPr>
          <p:cNvPr id="3" name="Picture 2">
            <a:extLst>
              <a:ext uri="{FF2B5EF4-FFF2-40B4-BE49-F238E27FC236}">
                <a16:creationId xmlns:a16="http://schemas.microsoft.com/office/drawing/2014/main" id="{204C905C-4C9F-492F-8A0F-7B7FBC90A7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10332" y="418214"/>
            <a:ext cx="1034099" cy="712325"/>
          </a:xfrm>
          <a:prstGeom prst="rect">
            <a:avLst/>
          </a:prstGeom>
        </p:spPr>
      </p:pic>
    </p:spTree>
    <p:extLst>
      <p:ext uri="{BB962C8B-B14F-4D97-AF65-F5344CB8AC3E}">
        <p14:creationId xmlns:p14="http://schemas.microsoft.com/office/powerpoint/2010/main" val="4049302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9886B3-C177-4C46-8B56-EF5FD9981781}"/>
              </a:ext>
            </a:extLst>
          </p:cNvPr>
          <p:cNvPicPr>
            <a:picLocks noChangeAspect="1"/>
          </p:cNvPicPr>
          <p:nvPr/>
        </p:nvPicPr>
        <p:blipFill rotWithShape="1">
          <a:blip r:embed="rId2"/>
          <a:srcRect l="8124" t="29306" r="24688" b="7222"/>
          <a:stretch/>
        </p:blipFill>
        <p:spPr>
          <a:xfrm>
            <a:off x="958655" y="1075101"/>
            <a:ext cx="10274690" cy="5459924"/>
          </a:xfrm>
          <a:prstGeom prst="rect">
            <a:avLst/>
          </a:prstGeom>
        </p:spPr>
      </p:pic>
      <p:sp>
        <p:nvSpPr>
          <p:cNvPr id="6" name="Title 1">
            <a:extLst>
              <a:ext uri="{FF2B5EF4-FFF2-40B4-BE49-F238E27FC236}">
                <a16:creationId xmlns:a16="http://schemas.microsoft.com/office/drawing/2014/main" id="{79145BB3-7116-4D27-861E-BF1407C6D71C}"/>
              </a:ext>
            </a:extLst>
          </p:cNvPr>
          <p:cNvSpPr>
            <a:spLocks noGrp="1"/>
          </p:cNvSpPr>
          <p:nvPr>
            <p:ph type="title"/>
          </p:nvPr>
        </p:nvSpPr>
        <p:spPr>
          <a:xfrm>
            <a:off x="1728022" y="219424"/>
            <a:ext cx="8140337" cy="855677"/>
          </a:xfrm>
        </p:spPr>
        <p:txBody>
          <a:bodyPr rtlCol="0">
            <a:normAutofit/>
          </a:bodyPr>
          <a:lstStyle/>
          <a:p>
            <a:pPr rtl="0"/>
            <a:r>
              <a:rPr lang="en-GB" sz="3200" u="sng" dirty="0">
                <a:solidFill>
                  <a:schemeClr val="tx1"/>
                </a:solidFill>
              </a:rPr>
              <a:t>Adapting our practices to resist climate change</a:t>
            </a:r>
          </a:p>
        </p:txBody>
      </p:sp>
      <p:pic>
        <p:nvPicPr>
          <p:cNvPr id="4" name="Picture 3">
            <a:extLst>
              <a:ext uri="{FF2B5EF4-FFF2-40B4-BE49-F238E27FC236}">
                <a16:creationId xmlns:a16="http://schemas.microsoft.com/office/drawing/2014/main" id="{2B966706-B8A0-4FE3-85CD-AAB4FF30A4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10332" y="418214"/>
            <a:ext cx="1034099" cy="712325"/>
          </a:xfrm>
          <a:prstGeom prst="rect">
            <a:avLst/>
          </a:prstGeom>
        </p:spPr>
      </p:pic>
    </p:spTree>
    <p:extLst>
      <p:ext uri="{BB962C8B-B14F-4D97-AF65-F5344CB8AC3E}">
        <p14:creationId xmlns:p14="http://schemas.microsoft.com/office/powerpoint/2010/main" val="2996734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nds-on top of each other">
            <a:extLst>
              <a:ext uri="{FF2B5EF4-FFF2-40B4-BE49-F238E27FC236}">
                <a16:creationId xmlns:a16="http://schemas.microsoft.com/office/drawing/2014/main" id="{36B9E00D-626A-45AE-926A-13C9765E3161}"/>
              </a:ext>
            </a:extLst>
          </p:cNvPr>
          <p:cNvPicPr>
            <a:picLocks noChangeAspect="1"/>
          </p:cNvPicPr>
          <p:nvPr/>
        </p:nvPicPr>
        <p:blipFill rotWithShape="1">
          <a:blip r:embed="rId3"/>
          <a:srcRect l="44973" r="2271" b="-1"/>
          <a:stretch/>
        </p:blipFill>
        <p:spPr>
          <a:xfrm>
            <a:off x="228599" y="237744"/>
            <a:ext cx="7696201" cy="6382512"/>
          </a:xfrm>
          <a:prstGeom prst="rect">
            <a:avLst/>
          </a:prstGeom>
          <a:noFill/>
          <a:ln>
            <a:noFill/>
          </a:ln>
        </p:spPr>
      </p:pic>
      <p:sp>
        <p:nvSpPr>
          <p:cNvPr id="5" name="Title 4">
            <a:extLst>
              <a:ext uri="{FF2B5EF4-FFF2-40B4-BE49-F238E27FC236}">
                <a16:creationId xmlns:a16="http://schemas.microsoft.com/office/drawing/2014/main" id="{88DA87FE-0D7D-4F17-9D7C-DDFBEB6DF85B}"/>
              </a:ext>
            </a:extLst>
          </p:cNvPr>
          <p:cNvSpPr>
            <a:spLocks noGrp="1"/>
          </p:cNvSpPr>
          <p:nvPr>
            <p:ph type="title"/>
          </p:nvPr>
        </p:nvSpPr>
        <p:spPr>
          <a:xfrm>
            <a:off x="8477250" y="603504"/>
            <a:ext cx="3144774" cy="820562"/>
          </a:xfrm>
        </p:spPr>
        <p:txBody>
          <a:bodyPr anchor="b">
            <a:normAutofit fontScale="90000"/>
          </a:bodyPr>
          <a:lstStyle/>
          <a:p>
            <a:r>
              <a:rPr lang="en-GB" b="1" dirty="0"/>
              <a:t>Going Forward</a:t>
            </a:r>
          </a:p>
        </p:txBody>
      </p:sp>
      <p:sp>
        <p:nvSpPr>
          <p:cNvPr id="6" name="Content Placeholder 5">
            <a:extLst>
              <a:ext uri="{FF2B5EF4-FFF2-40B4-BE49-F238E27FC236}">
                <a16:creationId xmlns:a16="http://schemas.microsoft.com/office/drawing/2014/main" id="{453ABED2-3003-4F02-AFCC-8051E39114E4}"/>
              </a:ext>
            </a:extLst>
          </p:cNvPr>
          <p:cNvSpPr>
            <a:spLocks noGrp="1"/>
          </p:cNvSpPr>
          <p:nvPr>
            <p:ph type="body" sz="half" idx="2"/>
          </p:nvPr>
        </p:nvSpPr>
        <p:spPr>
          <a:xfrm>
            <a:off x="8477249" y="1843790"/>
            <a:ext cx="3311979" cy="4054090"/>
          </a:xfrm>
        </p:spPr>
        <p:txBody>
          <a:bodyPr>
            <a:normAutofit/>
          </a:bodyPr>
          <a:lstStyle/>
          <a:p>
            <a:pPr marL="285750" indent="-285750">
              <a:lnSpc>
                <a:spcPct val="100000"/>
              </a:lnSpc>
              <a:buFont typeface="Arial" panose="020B0604020202020204" pitchFamily="34" charset="0"/>
              <a:buChar char="•"/>
            </a:pPr>
            <a:r>
              <a:rPr lang="en-GB" dirty="0"/>
              <a:t>Certification to leading VSS’s</a:t>
            </a:r>
          </a:p>
          <a:p>
            <a:pPr marL="285750" indent="-285750">
              <a:lnSpc>
                <a:spcPct val="100000"/>
              </a:lnSpc>
              <a:buFont typeface="Arial" panose="020B0604020202020204" pitchFamily="34" charset="0"/>
              <a:buChar char="•"/>
            </a:pPr>
            <a:r>
              <a:rPr lang="en-GB" dirty="0"/>
              <a:t>Step up R&amp;D</a:t>
            </a:r>
          </a:p>
          <a:p>
            <a:pPr marL="285750" indent="-285750">
              <a:lnSpc>
                <a:spcPct val="100000"/>
              </a:lnSpc>
              <a:buFont typeface="Arial" panose="020B0604020202020204" pitchFamily="34" charset="0"/>
              <a:buChar char="•"/>
            </a:pPr>
            <a:r>
              <a:rPr lang="en-GB" dirty="0"/>
              <a:t>Go organic</a:t>
            </a:r>
          </a:p>
          <a:p>
            <a:pPr marL="285750" indent="-285750">
              <a:lnSpc>
                <a:spcPct val="100000"/>
              </a:lnSpc>
              <a:buFont typeface="Arial" panose="020B0604020202020204" pitchFamily="34" charset="0"/>
              <a:buChar char="•"/>
            </a:pPr>
            <a:r>
              <a:rPr lang="en-GB" dirty="0"/>
              <a:t>Measure and Reduce environmental and social impacts</a:t>
            </a:r>
          </a:p>
          <a:p>
            <a:pPr marL="285750" indent="-285750">
              <a:lnSpc>
                <a:spcPct val="100000"/>
              </a:lnSpc>
              <a:buFont typeface="Arial" panose="020B0604020202020204" pitchFamily="34" charset="0"/>
              <a:buChar char="•"/>
            </a:pPr>
            <a:r>
              <a:rPr lang="en-GB" dirty="0"/>
              <a:t>Highlight our achievements</a:t>
            </a:r>
          </a:p>
          <a:p>
            <a:pPr marL="285750" indent="-285750">
              <a:lnSpc>
                <a:spcPct val="100000"/>
              </a:lnSpc>
              <a:buFont typeface="Arial" panose="020B0604020202020204" pitchFamily="34" charset="0"/>
              <a:buChar char="•"/>
            </a:pPr>
            <a:r>
              <a:rPr lang="en-GB" dirty="0"/>
              <a:t>Consolidate partnerships</a:t>
            </a:r>
          </a:p>
          <a:p>
            <a:pPr marL="285750" indent="-285750">
              <a:lnSpc>
                <a:spcPct val="100000"/>
              </a:lnSpc>
              <a:buFont typeface="Arial" panose="020B0604020202020204" pitchFamily="34" charset="0"/>
              <a:buChar char="•"/>
            </a:pPr>
            <a:r>
              <a:rPr lang="en-GB" dirty="0"/>
              <a:t>Celebrate people</a:t>
            </a:r>
          </a:p>
        </p:txBody>
      </p:sp>
      <p:pic>
        <p:nvPicPr>
          <p:cNvPr id="7" name="Picture 6">
            <a:extLst>
              <a:ext uri="{FF2B5EF4-FFF2-40B4-BE49-F238E27FC236}">
                <a16:creationId xmlns:a16="http://schemas.microsoft.com/office/drawing/2014/main" id="{193E7542-BB68-4358-9500-F0ADA3A0A5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87925" y="5541717"/>
            <a:ext cx="1034099" cy="712325"/>
          </a:xfrm>
          <a:prstGeom prst="rect">
            <a:avLst/>
          </a:prstGeom>
        </p:spPr>
      </p:pic>
    </p:spTree>
    <p:extLst>
      <p:ext uri="{BB962C8B-B14F-4D97-AF65-F5344CB8AC3E}">
        <p14:creationId xmlns:p14="http://schemas.microsoft.com/office/powerpoint/2010/main" val="2078135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8FAFE-8998-4609-8D48-B16964B5A5BB}"/>
              </a:ext>
            </a:extLst>
          </p:cNvPr>
          <p:cNvSpPr>
            <a:spLocks noGrp="1"/>
          </p:cNvSpPr>
          <p:nvPr>
            <p:ph type="title"/>
          </p:nvPr>
        </p:nvSpPr>
        <p:spPr>
          <a:xfrm>
            <a:off x="1158240" y="1934361"/>
            <a:ext cx="9875520" cy="2989277"/>
          </a:xfrm>
        </p:spPr>
        <p:txBody>
          <a:bodyPr>
            <a:normAutofit/>
          </a:bodyPr>
          <a:lstStyle/>
          <a:p>
            <a:pPr algn="ctr"/>
            <a:r>
              <a:rPr lang="en-US" sz="5400" dirty="0"/>
              <a:t>THANK YOU FOR YOUR ATTENTION.</a:t>
            </a:r>
            <a:endParaRPr lang="en-MU" sz="5400" dirty="0"/>
          </a:p>
        </p:txBody>
      </p:sp>
    </p:spTree>
    <p:extLst>
      <p:ext uri="{BB962C8B-B14F-4D97-AF65-F5344CB8AC3E}">
        <p14:creationId xmlns:p14="http://schemas.microsoft.com/office/powerpoint/2010/main" val="2747495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descr="timeline">
            <a:extLst>
              <a:ext uri="{FF2B5EF4-FFF2-40B4-BE49-F238E27FC236}">
                <a16:creationId xmlns:a16="http://schemas.microsoft.com/office/drawing/2014/main" id="{83532B1B-6F65-43E8-93A9-7C8923238520}"/>
              </a:ext>
            </a:extLst>
          </p:cNvPr>
          <p:cNvGrpSpPr/>
          <p:nvPr/>
        </p:nvGrpSpPr>
        <p:grpSpPr>
          <a:xfrm>
            <a:off x="215900" y="533047"/>
            <a:ext cx="11633199" cy="6372277"/>
            <a:chOff x="228601" y="485723"/>
            <a:chExt cx="11633199" cy="6372277"/>
          </a:xfrm>
        </p:grpSpPr>
        <p:grpSp>
          <p:nvGrpSpPr>
            <p:cNvPr id="12" name="Group 11">
              <a:extLst>
                <a:ext uri="{FF2B5EF4-FFF2-40B4-BE49-F238E27FC236}">
                  <a16:creationId xmlns:a16="http://schemas.microsoft.com/office/drawing/2014/main" id="{76FAB540-C491-4F6D-A6FE-A267705EEA5B}"/>
                </a:ext>
              </a:extLst>
            </p:cNvPr>
            <p:cNvGrpSpPr/>
            <p:nvPr/>
          </p:nvGrpSpPr>
          <p:grpSpPr>
            <a:xfrm rot="5400000" flipH="1">
              <a:off x="10012548" y="2066363"/>
              <a:ext cx="1691026" cy="2007478"/>
              <a:chOff x="6415077" y="1171530"/>
              <a:chExt cx="1890380" cy="1890380"/>
            </a:xfrm>
          </p:grpSpPr>
          <p:sp>
            <p:nvSpPr>
              <p:cNvPr id="10" name="Arc 9">
                <a:extLst>
                  <a:ext uri="{FF2B5EF4-FFF2-40B4-BE49-F238E27FC236}">
                    <a16:creationId xmlns:a16="http://schemas.microsoft.com/office/drawing/2014/main" id="{8065E7CB-23F1-435F-AF44-714D3ED3AEEC}"/>
                  </a:ext>
                </a:extLst>
              </p:cNvPr>
              <p:cNvSpPr/>
              <p:nvPr/>
            </p:nvSpPr>
            <p:spPr>
              <a:xfrm>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GB"/>
              </a:p>
            </p:txBody>
          </p:sp>
          <p:sp>
            <p:nvSpPr>
              <p:cNvPr id="11" name="Arc 10">
                <a:extLst>
                  <a:ext uri="{FF2B5EF4-FFF2-40B4-BE49-F238E27FC236}">
                    <a16:creationId xmlns:a16="http://schemas.microsoft.com/office/drawing/2014/main" id="{35E4FBCD-37DC-40E0-9AC8-B2466900D8BE}"/>
                  </a:ext>
                </a:extLst>
              </p:cNvPr>
              <p:cNvSpPr/>
              <p:nvPr/>
            </p:nvSpPr>
            <p:spPr>
              <a:xfrm flipH="1">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GB"/>
              </a:p>
            </p:txBody>
          </p:sp>
        </p:grpSp>
        <p:grpSp>
          <p:nvGrpSpPr>
            <p:cNvPr id="9" name="Group 8">
              <a:extLst>
                <a:ext uri="{FF2B5EF4-FFF2-40B4-BE49-F238E27FC236}">
                  <a16:creationId xmlns:a16="http://schemas.microsoft.com/office/drawing/2014/main" id="{7B75C7B1-766D-4711-8CB1-1D3AD4142E3F}"/>
                </a:ext>
              </a:extLst>
            </p:cNvPr>
            <p:cNvGrpSpPr/>
            <p:nvPr/>
          </p:nvGrpSpPr>
          <p:grpSpPr>
            <a:xfrm>
              <a:off x="228601" y="485723"/>
              <a:ext cx="10649366" cy="6372277"/>
              <a:chOff x="228601" y="485723"/>
              <a:chExt cx="10649366" cy="6372277"/>
            </a:xfrm>
          </p:grpSpPr>
          <p:sp>
            <p:nvSpPr>
              <p:cNvPr id="7" name="Arc 6">
                <a:extLst>
                  <a:ext uri="{FF2B5EF4-FFF2-40B4-BE49-F238E27FC236}">
                    <a16:creationId xmlns:a16="http://schemas.microsoft.com/office/drawing/2014/main" id="{AF71C86D-5144-4D25-B6A2-918DC4160A1F}"/>
                  </a:ext>
                </a:extLst>
              </p:cNvPr>
              <p:cNvSpPr/>
              <p:nvPr/>
            </p:nvSpPr>
            <p:spPr>
              <a:xfrm rot="16200000" flipH="1">
                <a:off x="1107510" y="454768"/>
                <a:ext cx="1737608" cy="1799518"/>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GB"/>
              </a:p>
            </p:txBody>
          </p:sp>
          <p:grpSp>
            <p:nvGrpSpPr>
              <p:cNvPr id="8" name="Group 7">
                <a:extLst>
                  <a:ext uri="{FF2B5EF4-FFF2-40B4-BE49-F238E27FC236}">
                    <a16:creationId xmlns:a16="http://schemas.microsoft.com/office/drawing/2014/main" id="{A2D2F24B-3BD6-4803-B697-1C078E89C915}"/>
                  </a:ext>
                </a:extLst>
              </p:cNvPr>
              <p:cNvGrpSpPr/>
              <p:nvPr/>
            </p:nvGrpSpPr>
            <p:grpSpPr>
              <a:xfrm>
                <a:off x="228601" y="2223331"/>
                <a:ext cx="10649366" cy="4634669"/>
                <a:chOff x="228601" y="2223331"/>
                <a:chExt cx="10649366" cy="4634669"/>
              </a:xfrm>
            </p:grpSpPr>
            <p:grpSp>
              <p:nvGrpSpPr>
                <p:cNvPr id="46" name="Group 45">
                  <a:extLst>
                    <a:ext uri="{FF2B5EF4-FFF2-40B4-BE49-F238E27FC236}">
                      <a16:creationId xmlns:a16="http://schemas.microsoft.com/office/drawing/2014/main" id="{5CFEE95A-087F-4F9C-876F-9F92595763B6}"/>
                    </a:ext>
                  </a:extLst>
                </p:cNvPr>
                <p:cNvGrpSpPr/>
                <p:nvPr/>
              </p:nvGrpSpPr>
              <p:grpSpPr>
                <a:xfrm rot="16200000" flipH="1">
                  <a:off x="386827" y="3756863"/>
                  <a:ext cx="1691026" cy="2007478"/>
                  <a:chOff x="6415077" y="1171530"/>
                  <a:chExt cx="1890380" cy="1890380"/>
                </a:xfrm>
              </p:grpSpPr>
              <p:sp>
                <p:nvSpPr>
                  <p:cNvPr id="47" name="Arc 46">
                    <a:extLst>
                      <a:ext uri="{FF2B5EF4-FFF2-40B4-BE49-F238E27FC236}">
                        <a16:creationId xmlns:a16="http://schemas.microsoft.com/office/drawing/2014/main" id="{0BEF374B-D633-4C49-A916-320DB8732251}"/>
                      </a:ext>
                    </a:extLst>
                  </p:cNvPr>
                  <p:cNvSpPr/>
                  <p:nvPr/>
                </p:nvSpPr>
                <p:spPr>
                  <a:xfrm>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GB"/>
                  </a:p>
                </p:txBody>
              </p:sp>
              <p:sp>
                <p:nvSpPr>
                  <p:cNvPr id="48" name="Arc 47">
                    <a:extLst>
                      <a:ext uri="{FF2B5EF4-FFF2-40B4-BE49-F238E27FC236}">
                        <a16:creationId xmlns:a16="http://schemas.microsoft.com/office/drawing/2014/main" id="{7EA3C2CD-982C-4EAD-AF27-8F363D90EDB9}"/>
                      </a:ext>
                    </a:extLst>
                  </p:cNvPr>
                  <p:cNvSpPr/>
                  <p:nvPr/>
                </p:nvSpPr>
                <p:spPr>
                  <a:xfrm flipH="1">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GB"/>
                  </a:p>
                </p:txBody>
              </p:sp>
            </p:grpSp>
            <p:sp>
              <p:nvSpPr>
                <p:cNvPr id="13" name="Arc 12">
                  <a:extLst>
                    <a:ext uri="{FF2B5EF4-FFF2-40B4-BE49-F238E27FC236}">
                      <a16:creationId xmlns:a16="http://schemas.microsoft.com/office/drawing/2014/main" id="{5507F1A1-1EB3-4835-A723-6E0CC155369B}"/>
                    </a:ext>
                  </a:extLst>
                </p:cNvPr>
                <p:cNvSpPr/>
                <p:nvPr/>
              </p:nvSpPr>
              <p:spPr>
                <a:xfrm rot="5400000" flipH="1">
                  <a:off x="3114163" y="5332299"/>
                  <a:ext cx="1251885" cy="1799518"/>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GB"/>
                </a:p>
              </p:txBody>
            </p:sp>
            <p:cxnSp>
              <p:nvCxnSpPr>
                <p:cNvPr id="26" name="Straight Connector 25">
                  <a:extLst>
                    <a:ext uri="{FF2B5EF4-FFF2-40B4-BE49-F238E27FC236}">
                      <a16:creationId xmlns:a16="http://schemas.microsoft.com/office/drawing/2014/main" id="{A91AC131-C2D0-4567-9511-EA65CA7EE241}"/>
                    </a:ext>
                  </a:extLst>
                </p:cNvPr>
                <p:cNvCxnSpPr>
                  <a:cxnSpLocks/>
                </p:cNvCxnSpPr>
                <p:nvPr/>
              </p:nvCxnSpPr>
              <p:spPr>
                <a:xfrm flipH="1">
                  <a:off x="1941052" y="2223331"/>
                  <a:ext cx="89369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A0A091F-631C-4120-B174-67D45A6A138C}"/>
                    </a:ext>
                  </a:extLst>
                </p:cNvPr>
                <p:cNvCxnSpPr>
                  <a:cxnSpLocks/>
                </p:cNvCxnSpPr>
                <p:nvPr/>
              </p:nvCxnSpPr>
              <p:spPr>
                <a:xfrm flipH="1">
                  <a:off x="1216868" y="3915088"/>
                  <a:ext cx="96610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BF890A1-93BF-4879-9ED9-E25DBB7E6053}"/>
                    </a:ext>
                  </a:extLst>
                </p:cNvPr>
                <p:cNvCxnSpPr>
                  <a:cxnSpLocks/>
                  <a:stCxn id="13" idx="2"/>
                </p:cNvCxnSpPr>
                <p:nvPr/>
              </p:nvCxnSpPr>
              <p:spPr>
                <a:xfrm flipH="1" flipV="1">
                  <a:off x="1216868" y="5605864"/>
                  <a:ext cx="2523238" cy="2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4" name="Text Placeholder 3">
            <a:extLst>
              <a:ext uri="{FF2B5EF4-FFF2-40B4-BE49-F238E27FC236}">
                <a16:creationId xmlns:a16="http://schemas.microsoft.com/office/drawing/2014/main" id="{265F5D27-BEFB-4DBA-8F9B-A036D4DFCB85}"/>
              </a:ext>
            </a:extLst>
          </p:cNvPr>
          <p:cNvSpPr>
            <a:spLocks noGrp="1"/>
          </p:cNvSpPr>
          <p:nvPr>
            <p:ph type="body" sz="quarter" idx="18"/>
          </p:nvPr>
        </p:nvSpPr>
        <p:spPr>
          <a:xfrm>
            <a:off x="1514271" y="4907902"/>
            <a:ext cx="2138339" cy="299767"/>
          </a:xfrm>
        </p:spPr>
        <p:txBody>
          <a:bodyPr rtlCol="0"/>
          <a:lstStyle/>
          <a:p>
            <a:pPr rtl="0"/>
            <a:r>
              <a:rPr lang="en-GB" sz="1600" dirty="0">
                <a:solidFill>
                  <a:schemeClr val="tx1"/>
                </a:solidFill>
              </a:rPr>
              <a:t>2020 - Negative Carbon Footprint</a:t>
            </a:r>
          </a:p>
        </p:txBody>
      </p:sp>
      <p:sp>
        <p:nvSpPr>
          <p:cNvPr id="84" name="Text Placeholder 83">
            <a:extLst>
              <a:ext uri="{FF2B5EF4-FFF2-40B4-BE49-F238E27FC236}">
                <a16:creationId xmlns:a16="http://schemas.microsoft.com/office/drawing/2014/main" id="{39987E6E-52C0-420F-806B-28FB4667373A}"/>
              </a:ext>
            </a:extLst>
          </p:cNvPr>
          <p:cNvSpPr>
            <a:spLocks noGrp="1"/>
          </p:cNvSpPr>
          <p:nvPr>
            <p:ph type="body" sz="quarter" idx="29"/>
          </p:nvPr>
        </p:nvSpPr>
        <p:spPr>
          <a:xfrm>
            <a:off x="6088528" y="5013629"/>
            <a:ext cx="1344541" cy="427062"/>
          </a:xfrm>
        </p:spPr>
        <p:txBody>
          <a:bodyPr rtlCol="0"/>
          <a:lstStyle/>
          <a:p>
            <a:pPr rtl="0"/>
            <a:r>
              <a:rPr lang="en-GB" dirty="0">
                <a:solidFill>
                  <a:srgbClr val="000000"/>
                </a:solidFill>
              </a:rPr>
              <a:t>2018 - VIVE</a:t>
            </a:r>
            <a:endParaRPr lang="en-GB" dirty="0"/>
          </a:p>
        </p:txBody>
      </p:sp>
      <p:sp>
        <p:nvSpPr>
          <p:cNvPr id="19" name="Text Placeholder 18">
            <a:extLst>
              <a:ext uri="{FF2B5EF4-FFF2-40B4-BE49-F238E27FC236}">
                <a16:creationId xmlns:a16="http://schemas.microsoft.com/office/drawing/2014/main" id="{D7C8CD10-3C66-4C32-B8C2-9A234B82C7D1}"/>
              </a:ext>
            </a:extLst>
          </p:cNvPr>
          <p:cNvSpPr>
            <a:spLocks noGrp="1"/>
          </p:cNvSpPr>
          <p:nvPr>
            <p:ph type="body" sz="quarter" idx="31"/>
          </p:nvPr>
        </p:nvSpPr>
        <p:spPr>
          <a:xfrm>
            <a:off x="3707789" y="1671400"/>
            <a:ext cx="2138339" cy="299767"/>
          </a:xfrm>
        </p:spPr>
        <p:txBody>
          <a:bodyPr rtlCol="0">
            <a:noAutofit/>
          </a:bodyPr>
          <a:lstStyle/>
          <a:p>
            <a:pPr rtl="0">
              <a:lnSpc>
                <a:spcPct val="100000"/>
              </a:lnSpc>
              <a:spcBef>
                <a:spcPts val="0"/>
              </a:spcBef>
            </a:pPr>
            <a:r>
              <a:rPr lang="en-GB" sz="1600" b="1" dirty="0">
                <a:solidFill>
                  <a:srgbClr val="000000"/>
                </a:solidFill>
                <a:latin typeface="+mj-lt"/>
              </a:rPr>
              <a:t>2014 - </a:t>
            </a:r>
            <a:r>
              <a:rPr lang="en-GB" sz="1600" b="1" dirty="0" err="1">
                <a:solidFill>
                  <a:srgbClr val="000000"/>
                </a:solidFill>
                <a:latin typeface="+mj-lt"/>
              </a:rPr>
              <a:t>Sedex</a:t>
            </a:r>
            <a:r>
              <a:rPr lang="en-GB" sz="1600" b="1" dirty="0">
                <a:solidFill>
                  <a:srgbClr val="000000"/>
                </a:solidFill>
                <a:latin typeface="+mj-lt"/>
              </a:rPr>
              <a:t> </a:t>
            </a:r>
            <a:endParaRPr lang="en-GB" sz="1600" dirty="0">
              <a:solidFill>
                <a:schemeClr val="tx1"/>
              </a:solidFill>
            </a:endParaRPr>
          </a:p>
        </p:txBody>
      </p:sp>
      <p:sp>
        <p:nvSpPr>
          <p:cNvPr id="49" name="Text Placeholder 48">
            <a:extLst>
              <a:ext uri="{FF2B5EF4-FFF2-40B4-BE49-F238E27FC236}">
                <a16:creationId xmlns:a16="http://schemas.microsoft.com/office/drawing/2014/main" id="{E06C67B9-B15A-43D7-A1C8-0C3286C3EB23}"/>
              </a:ext>
            </a:extLst>
          </p:cNvPr>
          <p:cNvSpPr>
            <a:spLocks noGrp="1"/>
          </p:cNvSpPr>
          <p:nvPr>
            <p:ph type="body" sz="quarter" idx="33"/>
          </p:nvPr>
        </p:nvSpPr>
        <p:spPr>
          <a:xfrm>
            <a:off x="5476467" y="5899170"/>
            <a:ext cx="2957251" cy="299767"/>
          </a:xfrm>
        </p:spPr>
        <p:txBody>
          <a:bodyPr rtlCol="0"/>
          <a:lstStyle/>
          <a:p>
            <a:pPr rtl="0"/>
            <a:r>
              <a:rPr lang="en-GB" sz="1600" dirty="0">
                <a:solidFill>
                  <a:schemeClr val="tx1"/>
                </a:solidFill>
              </a:rPr>
              <a:t>2021 – Mauritius Sugar Cooperatives</a:t>
            </a:r>
          </a:p>
        </p:txBody>
      </p:sp>
      <p:sp>
        <p:nvSpPr>
          <p:cNvPr id="51" name="Text Placeholder 50">
            <a:extLst>
              <a:ext uri="{FF2B5EF4-FFF2-40B4-BE49-F238E27FC236}">
                <a16:creationId xmlns:a16="http://schemas.microsoft.com/office/drawing/2014/main" id="{A56BB950-474F-48B8-B96A-19AD258EC1A2}"/>
              </a:ext>
            </a:extLst>
          </p:cNvPr>
          <p:cNvSpPr>
            <a:spLocks noGrp="1"/>
          </p:cNvSpPr>
          <p:nvPr>
            <p:ph type="body" sz="quarter" idx="35"/>
          </p:nvPr>
        </p:nvSpPr>
        <p:spPr>
          <a:xfrm>
            <a:off x="1390840" y="3082703"/>
            <a:ext cx="2542132" cy="299767"/>
          </a:xfrm>
        </p:spPr>
        <p:txBody>
          <a:bodyPr rtlCol="0"/>
          <a:lstStyle/>
          <a:p>
            <a:pPr rtl="0"/>
            <a:r>
              <a:rPr lang="en-GB" sz="1600" dirty="0">
                <a:solidFill>
                  <a:srgbClr val="000000"/>
                </a:solidFill>
              </a:rPr>
              <a:t>2010 – Global </a:t>
            </a:r>
          </a:p>
          <a:p>
            <a:pPr rtl="0"/>
            <a:r>
              <a:rPr lang="en-GB" sz="1600" dirty="0">
                <a:solidFill>
                  <a:srgbClr val="000000"/>
                </a:solidFill>
              </a:rPr>
              <a:t>Report Initiative</a:t>
            </a:r>
            <a:endParaRPr lang="en-GB" sz="1600" dirty="0"/>
          </a:p>
        </p:txBody>
      </p:sp>
      <p:sp>
        <p:nvSpPr>
          <p:cNvPr id="55" name="Text Placeholder 54">
            <a:extLst>
              <a:ext uri="{FF2B5EF4-FFF2-40B4-BE49-F238E27FC236}">
                <a16:creationId xmlns:a16="http://schemas.microsoft.com/office/drawing/2014/main" id="{57539E1A-9B29-402B-A46D-E0F212E1B50F}"/>
              </a:ext>
            </a:extLst>
          </p:cNvPr>
          <p:cNvSpPr>
            <a:spLocks noGrp="1"/>
          </p:cNvSpPr>
          <p:nvPr>
            <p:ph type="body" sz="quarter" idx="37"/>
          </p:nvPr>
        </p:nvSpPr>
        <p:spPr>
          <a:xfrm>
            <a:off x="8351532" y="5013629"/>
            <a:ext cx="2138339" cy="299767"/>
          </a:xfrm>
        </p:spPr>
        <p:txBody>
          <a:bodyPr rtlCol="0"/>
          <a:lstStyle/>
          <a:p>
            <a:pPr rtl="0"/>
            <a:r>
              <a:rPr lang="en-GB" sz="1600" dirty="0">
                <a:solidFill>
                  <a:schemeClr val="tx1"/>
                </a:solidFill>
              </a:rPr>
              <a:t>2017 – End of EU sugar quotas</a:t>
            </a:r>
          </a:p>
        </p:txBody>
      </p:sp>
      <p:sp>
        <p:nvSpPr>
          <p:cNvPr id="57" name="Text Placeholder 56">
            <a:extLst>
              <a:ext uri="{FF2B5EF4-FFF2-40B4-BE49-F238E27FC236}">
                <a16:creationId xmlns:a16="http://schemas.microsoft.com/office/drawing/2014/main" id="{E280721E-D8F5-469E-B021-B2428B82D28A}"/>
              </a:ext>
            </a:extLst>
          </p:cNvPr>
          <p:cNvSpPr>
            <a:spLocks noGrp="1"/>
          </p:cNvSpPr>
          <p:nvPr>
            <p:ph type="body" sz="quarter" idx="39"/>
          </p:nvPr>
        </p:nvSpPr>
        <p:spPr>
          <a:xfrm>
            <a:off x="1685983" y="636349"/>
            <a:ext cx="2138339" cy="299767"/>
          </a:xfrm>
        </p:spPr>
        <p:txBody>
          <a:bodyPr rtlCol="0"/>
          <a:lstStyle/>
          <a:p>
            <a:pPr rtl="0"/>
            <a:r>
              <a:rPr lang="en-GB" sz="1600" dirty="0">
                <a:solidFill>
                  <a:schemeClr val="tx1"/>
                </a:solidFill>
              </a:rPr>
              <a:t>2009 - </a:t>
            </a:r>
            <a:r>
              <a:rPr lang="en-GB" sz="1600" dirty="0" err="1">
                <a:solidFill>
                  <a:schemeClr val="tx1"/>
                </a:solidFill>
              </a:rPr>
              <a:t>FairTrade</a:t>
            </a:r>
            <a:endParaRPr lang="en-GB" sz="1600" dirty="0">
              <a:solidFill>
                <a:schemeClr val="tx1"/>
              </a:solidFill>
            </a:endParaRPr>
          </a:p>
        </p:txBody>
      </p:sp>
      <p:sp>
        <p:nvSpPr>
          <p:cNvPr id="54" name="Oval 53" descr="timeline markers">
            <a:extLst>
              <a:ext uri="{FF2B5EF4-FFF2-40B4-BE49-F238E27FC236}">
                <a16:creationId xmlns:a16="http://schemas.microsoft.com/office/drawing/2014/main" id="{860921B8-3D91-48AB-A236-95079DA8AD01}"/>
              </a:ext>
            </a:extLst>
          </p:cNvPr>
          <p:cNvSpPr/>
          <p:nvPr/>
        </p:nvSpPr>
        <p:spPr>
          <a:xfrm flipH="1">
            <a:off x="1003747" y="1350041"/>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ln>
                <a:solidFill>
                  <a:srgbClr val="000000"/>
                </a:solidFill>
              </a:ln>
            </a:endParaRPr>
          </a:p>
        </p:txBody>
      </p:sp>
      <p:sp>
        <p:nvSpPr>
          <p:cNvPr id="105" name="Oval 104" descr="timeline markers">
            <a:extLst>
              <a:ext uri="{FF2B5EF4-FFF2-40B4-BE49-F238E27FC236}">
                <a16:creationId xmlns:a16="http://schemas.microsoft.com/office/drawing/2014/main" id="{E92417A0-A309-465F-88E7-0DED361313C1}"/>
              </a:ext>
            </a:extLst>
          </p:cNvPr>
          <p:cNvSpPr/>
          <p:nvPr/>
        </p:nvSpPr>
        <p:spPr>
          <a:xfrm flipH="1">
            <a:off x="4552816" y="613952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ln>
                <a:solidFill>
                  <a:srgbClr val="000000"/>
                </a:solidFill>
              </a:ln>
            </a:endParaRPr>
          </a:p>
        </p:txBody>
      </p:sp>
      <p:sp>
        <p:nvSpPr>
          <p:cNvPr id="107" name="Oval 106" descr="timeline markers">
            <a:extLst>
              <a:ext uri="{FF2B5EF4-FFF2-40B4-BE49-F238E27FC236}">
                <a16:creationId xmlns:a16="http://schemas.microsoft.com/office/drawing/2014/main" id="{13511587-7FCB-40F6-8E34-178AF7381975}"/>
              </a:ext>
            </a:extLst>
          </p:cNvPr>
          <p:cNvSpPr/>
          <p:nvPr/>
        </p:nvSpPr>
        <p:spPr>
          <a:xfrm flipH="1">
            <a:off x="4223753" y="2182049"/>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ln>
                <a:solidFill>
                  <a:srgbClr val="000000"/>
                </a:solidFill>
              </a:ln>
            </a:endParaRPr>
          </a:p>
        </p:txBody>
      </p:sp>
      <p:sp>
        <p:nvSpPr>
          <p:cNvPr id="108" name="Oval 107" descr="timeline markers">
            <a:extLst>
              <a:ext uri="{FF2B5EF4-FFF2-40B4-BE49-F238E27FC236}">
                <a16:creationId xmlns:a16="http://schemas.microsoft.com/office/drawing/2014/main" id="{857D08D2-A1C9-489D-8348-CFB47CDE3AB1}"/>
              </a:ext>
            </a:extLst>
          </p:cNvPr>
          <p:cNvSpPr/>
          <p:nvPr/>
        </p:nvSpPr>
        <p:spPr>
          <a:xfrm flipH="1">
            <a:off x="6697045" y="218617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ln>
                <a:solidFill>
                  <a:srgbClr val="000000"/>
                </a:solidFill>
              </a:ln>
            </a:endParaRPr>
          </a:p>
        </p:txBody>
      </p:sp>
      <p:sp>
        <p:nvSpPr>
          <p:cNvPr id="109" name="Oval 108" descr="timeline markers">
            <a:extLst>
              <a:ext uri="{FF2B5EF4-FFF2-40B4-BE49-F238E27FC236}">
                <a16:creationId xmlns:a16="http://schemas.microsoft.com/office/drawing/2014/main" id="{E245448C-0204-44B2-B971-A22E9D2DFACE}"/>
              </a:ext>
            </a:extLst>
          </p:cNvPr>
          <p:cNvSpPr/>
          <p:nvPr/>
        </p:nvSpPr>
        <p:spPr>
          <a:xfrm flipH="1">
            <a:off x="6676317" y="3885945"/>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ln>
                <a:solidFill>
                  <a:srgbClr val="000000"/>
                </a:solidFill>
              </a:ln>
            </a:endParaRPr>
          </a:p>
        </p:txBody>
      </p:sp>
      <p:sp>
        <p:nvSpPr>
          <p:cNvPr id="110" name="Oval 109" descr="timeline markers">
            <a:extLst>
              <a:ext uri="{FF2B5EF4-FFF2-40B4-BE49-F238E27FC236}">
                <a16:creationId xmlns:a16="http://schemas.microsoft.com/office/drawing/2014/main" id="{19A80ABD-E90D-411F-BF88-7E1ED68E1846}"/>
              </a:ext>
            </a:extLst>
          </p:cNvPr>
          <p:cNvSpPr/>
          <p:nvPr/>
        </p:nvSpPr>
        <p:spPr>
          <a:xfrm flipH="1">
            <a:off x="4230050" y="3877930"/>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ln>
                <a:solidFill>
                  <a:srgbClr val="000000"/>
                </a:solidFill>
              </a:ln>
            </a:endParaRPr>
          </a:p>
        </p:txBody>
      </p:sp>
      <p:sp>
        <p:nvSpPr>
          <p:cNvPr id="111" name="Oval 110" descr="timeline markers">
            <a:extLst>
              <a:ext uri="{FF2B5EF4-FFF2-40B4-BE49-F238E27FC236}">
                <a16:creationId xmlns:a16="http://schemas.microsoft.com/office/drawing/2014/main" id="{467F323A-16F5-4015-85F9-EED889A6702A}"/>
              </a:ext>
            </a:extLst>
          </p:cNvPr>
          <p:cNvSpPr/>
          <p:nvPr/>
        </p:nvSpPr>
        <p:spPr>
          <a:xfrm flipH="1">
            <a:off x="2098541" y="3885945"/>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ln>
                <a:solidFill>
                  <a:srgbClr val="000000"/>
                </a:solidFill>
              </a:ln>
            </a:endParaRPr>
          </a:p>
        </p:txBody>
      </p:sp>
      <p:sp>
        <p:nvSpPr>
          <p:cNvPr id="5" name="Title 4">
            <a:extLst>
              <a:ext uri="{FF2B5EF4-FFF2-40B4-BE49-F238E27FC236}">
                <a16:creationId xmlns:a16="http://schemas.microsoft.com/office/drawing/2014/main" id="{7F415DFC-DFA9-48E8-BE46-8AA69BA3A942}"/>
              </a:ext>
            </a:extLst>
          </p:cNvPr>
          <p:cNvSpPr>
            <a:spLocks noGrp="1"/>
          </p:cNvSpPr>
          <p:nvPr>
            <p:ph type="title"/>
          </p:nvPr>
        </p:nvSpPr>
        <p:spPr>
          <a:xfrm>
            <a:off x="3230589" y="666983"/>
            <a:ext cx="8614607" cy="601662"/>
          </a:xfrm>
        </p:spPr>
        <p:txBody>
          <a:bodyPr>
            <a:normAutofit fontScale="90000"/>
          </a:bodyPr>
          <a:lstStyle/>
          <a:p>
            <a:r>
              <a:rPr lang="en-US" u="sng" dirty="0">
                <a:solidFill>
                  <a:schemeClr val="tx1"/>
                </a:solidFill>
              </a:rPr>
              <a:t>The key sustainability </a:t>
            </a:r>
            <a:br>
              <a:rPr lang="en-US" u="sng" dirty="0">
                <a:solidFill>
                  <a:schemeClr val="tx1"/>
                </a:solidFill>
              </a:rPr>
            </a:br>
            <a:r>
              <a:rPr lang="en-US" u="sng" dirty="0">
                <a:solidFill>
                  <a:schemeClr val="tx1"/>
                </a:solidFill>
              </a:rPr>
              <a:t>advancements</a:t>
            </a:r>
            <a:endParaRPr lang="en-MU" u="sng" dirty="0">
              <a:solidFill>
                <a:schemeClr val="tx1"/>
              </a:solidFill>
            </a:endParaRPr>
          </a:p>
        </p:txBody>
      </p:sp>
      <p:pic>
        <p:nvPicPr>
          <p:cNvPr id="62" name="Picture 2" descr="C:\Documents and Settings\cheta.MAURITIUSSUGARS.000\My Documents\My Pictures\FT logo.jpg">
            <a:extLst>
              <a:ext uri="{FF2B5EF4-FFF2-40B4-BE49-F238E27FC236}">
                <a16:creationId xmlns:a16="http://schemas.microsoft.com/office/drawing/2014/main" id="{03D9272C-0BCA-4B6A-AC4E-9CDA8EF18EEA}"/>
              </a:ext>
            </a:extLst>
          </p:cNvPr>
          <p:cNvPicPr>
            <a:picLocks noChangeAspect="1" noChangeArrowheads="1"/>
          </p:cNvPicPr>
          <p:nvPr/>
        </p:nvPicPr>
        <p:blipFill>
          <a:blip r:embed="rId3" cstate="print"/>
          <a:srcRect/>
          <a:stretch>
            <a:fillRect/>
          </a:stretch>
        </p:blipFill>
        <p:spPr bwMode="auto">
          <a:xfrm>
            <a:off x="692735" y="441442"/>
            <a:ext cx="920440" cy="777602"/>
          </a:xfrm>
          <a:prstGeom prst="rect">
            <a:avLst/>
          </a:prstGeom>
          <a:noFill/>
        </p:spPr>
      </p:pic>
      <p:pic>
        <p:nvPicPr>
          <p:cNvPr id="66" name="Picture 2" descr="GRI G4 Guidelines and ISO 26000:2010 How to use the GRI G4 Guidelines and  ISO 26000 in conjunction GRI G4 Guidelines and ISO 260">
            <a:extLst>
              <a:ext uri="{FF2B5EF4-FFF2-40B4-BE49-F238E27FC236}">
                <a16:creationId xmlns:a16="http://schemas.microsoft.com/office/drawing/2014/main" id="{6C4AFF6B-AB56-49CB-90F2-D8FB457C48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1363" y="2477123"/>
            <a:ext cx="1312009" cy="628415"/>
          </a:xfrm>
          <a:prstGeom prst="rect">
            <a:avLst/>
          </a:prstGeom>
          <a:noFill/>
          <a:extLst>
            <a:ext uri="{909E8E84-426E-40DD-AFC4-6F175D3DCCD1}">
              <a14:hiddenFill xmlns:a14="http://schemas.microsoft.com/office/drawing/2010/main">
                <a:solidFill>
                  <a:srgbClr val="FFFFFF"/>
                </a:solidFill>
              </a14:hiddenFill>
            </a:ext>
          </a:extLst>
        </p:spPr>
      </p:pic>
      <p:sp>
        <p:nvSpPr>
          <p:cNvPr id="69" name="Oval 68" descr="timeline markers">
            <a:extLst>
              <a:ext uri="{FF2B5EF4-FFF2-40B4-BE49-F238E27FC236}">
                <a16:creationId xmlns:a16="http://schemas.microsoft.com/office/drawing/2014/main" id="{8CFA43EF-E926-4F40-A1AE-013D67754572}"/>
              </a:ext>
            </a:extLst>
          </p:cNvPr>
          <p:cNvSpPr/>
          <p:nvPr/>
        </p:nvSpPr>
        <p:spPr>
          <a:xfrm flipH="1">
            <a:off x="2106635" y="2185444"/>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ln>
                <a:solidFill>
                  <a:srgbClr val="000000"/>
                </a:solidFill>
              </a:ln>
            </a:endParaRPr>
          </a:p>
        </p:txBody>
      </p:sp>
      <p:pic>
        <p:nvPicPr>
          <p:cNvPr id="73" name="Picture 72">
            <a:extLst>
              <a:ext uri="{FF2B5EF4-FFF2-40B4-BE49-F238E27FC236}">
                <a16:creationId xmlns:a16="http://schemas.microsoft.com/office/drawing/2014/main" id="{04DA8B70-D83A-420C-8581-E1C88813A00F}"/>
              </a:ext>
            </a:extLst>
          </p:cNvPr>
          <p:cNvPicPr>
            <a:picLocks noChangeAspect="1"/>
          </p:cNvPicPr>
          <p:nvPr/>
        </p:nvPicPr>
        <p:blipFill>
          <a:blip r:embed="rId5"/>
          <a:stretch>
            <a:fillRect/>
          </a:stretch>
        </p:blipFill>
        <p:spPr>
          <a:xfrm>
            <a:off x="3801116" y="2482329"/>
            <a:ext cx="957085" cy="568412"/>
          </a:xfrm>
          <a:prstGeom prst="rect">
            <a:avLst/>
          </a:prstGeom>
        </p:spPr>
      </p:pic>
      <p:pic>
        <p:nvPicPr>
          <p:cNvPr id="75" name="Picture 74">
            <a:extLst>
              <a:ext uri="{FF2B5EF4-FFF2-40B4-BE49-F238E27FC236}">
                <a16:creationId xmlns:a16="http://schemas.microsoft.com/office/drawing/2014/main" id="{EC24C42E-B5B3-469C-BE07-3660CFC74124}"/>
              </a:ext>
            </a:extLst>
          </p:cNvPr>
          <p:cNvPicPr>
            <a:picLocks noChangeAspect="1"/>
          </p:cNvPicPr>
          <p:nvPr/>
        </p:nvPicPr>
        <p:blipFill>
          <a:blip r:embed="rId6"/>
          <a:stretch>
            <a:fillRect/>
          </a:stretch>
        </p:blipFill>
        <p:spPr>
          <a:xfrm>
            <a:off x="6309847" y="2398052"/>
            <a:ext cx="943360" cy="939690"/>
          </a:xfrm>
          <a:prstGeom prst="rect">
            <a:avLst/>
          </a:prstGeom>
        </p:spPr>
      </p:pic>
      <p:sp>
        <p:nvSpPr>
          <p:cNvPr id="40" name="Text Placeholder 39">
            <a:extLst>
              <a:ext uri="{FF2B5EF4-FFF2-40B4-BE49-F238E27FC236}">
                <a16:creationId xmlns:a16="http://schemas.microsoft.com/office/drawing/2014/main" id="{6A84D6EF-2ECB-4434-95DC-58401C980E38}"/>
              </a:ext>
            </a:extLst>
          </p:cNvPr>
          <p:cNvSpPr>
            <a:spLocks noGrp="1"/>
          </p:cNvSpPr>
          <p:nvPr>
            <p:ph type="body" sz="quarter" idx="27"/>
          </p:nvPr>
        </p:nvSpPr>
        <p:spPr>
          <a:xfrm>
            <a:off x="6076484" y="3207434"/>
            <a:ext cx="1538322" cy="299767"/>
          </a:xfrm>
        </p:spPr>
        <p:txBody>
          <a:bodyPr/>
          <a:lstStyle/>
          <a:p>
            <a:r>
              <a:rPr lang="en-US" sz="1600" dirty="0">
                <a:solidFill>
                  <a:schemeClr val="tx1"/>
                </a:solidFill>
              </a:rPr>
              <a:t>2015 - UN SDGs</a:t>
            </a:r>
            <a:endParaRPr lang="en-MU" sz="1600" dirty="0">
              <a:solidFill>
                <a:schemeClr val="tx1"/>
              </a:solidFill>
            </a:endParaRPr>
          </a:p>
        </p:txBody>
      </p:sp>
      <p:sp>
        <p:nvSpPr>
          <p:cNvPr id="83" name="Oval 82" descr="timeline markers">
            <a:extLst>
              <a:ext uri="{FF2B5EF4-FFF2-40B4-BE49-F238E27FC236}">
                <a16:creationId xmlns:a16="http://schemas.microsoft.com/office/drawing/2014/main" id="{99B86102-DF03-4A34-9DDE-27F1D3803688}"/>
              </a:ext>
            </a:extLst>
          </p:cNvPr>
          <p:cNvSpPr/>
          <p:nvPr/>
        </p:nvSpPr>
        <p:spPr>
          <a:xfrm flipH="1">
            <a:off x="9138051" y="2182049"/>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ln>
                <a:solidFill>
                  <a:srgbClr val="000000"/>
                </a:solidFill>
              </a:ln>
            </a:endParaRPr>
          </a:p>
        </p:txBody>
      </p:sp>
      <p:pic>
        <p:nvPicPr>
          <p:cNvPr id="85" name="Picture 84">
            <a:extLst>
              <a:ext uri="{FF2B5EF4-FFF2-40B4-BE49-F238E27FC236}">
                <a16:creationId xmlns:a16="http://schemas.microsoft.com/office/drawing/2014/main" id="{EA971B70-AEB5-43AD-8E06-8E55D028C4F5}"/>
              </a:ext>
            </a:extLst>
          </p:cNvPr>
          <p:cNvPicPr>
            <a:picLocks noChangeAspect="1"/>
          </p:cNvPicPr>
          <p:nvPr/>
        </p:nvPicPr>
        <p:blipFill>
          <a:blip r:embed="rId7"/>
          <a:stretch>
            <a:fillRect/>
          </a:stretch>
        </p:blipFill>
        <p:spPr>
          <a:xfrm>
            <a:off x="8719516" y="2586024"/>
            <a:ext cx="1174998" cy="471788"/>
          </a:xfrm>
          <a:prstGeom prst="rect">
            <a:avLst/>
          </a:prstGeom>
        </p:spPr>
      </p:pic>
      <p:sp>
        <p:nvSpPr>
          <p:cNvPr id="86" name="Text Placeholder 83">
            <a:extLst>
              <a:ext uri="{FF2B5EF4-FFF2-40B4-BE49-F238E27FC236}">
                <a16:creationId xmlns:a16="http://schemas.microsoft.com/office/drawing/2014/main" id="{8EDFC57E-BC5D-472A-BE05-9BEC1F7F4633}"/>
              </a:ext>
            </a:extLst>
          </p:cNvPr>
          <p:cNvSpPr txBox="1">
            <a:spLocks/>
          </p:cNvSpPr>
          <p:nvPr/>
        </p:nvSpPr>
        <p:spPr>
          <a:xfrm>
            <a:off x="8351532" y="1687869"/>
            <a:ext cx="2138339" cy="29976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Clr>
                <a:schemeClr val="accent1"/>
              </a:buClr>
              <a:buSzPct val="80000"/>
              <a:buFont typeface="Corbel" pitchFamily="34" charset="0"/>
              <a:buNone/>
              <a:defRPr sz="1800" b="1" kern="1200">
                <a:solidFill>
                  <a:schemeClr val="accent1"/>
                </a:solidFill>
                <a:latin typeface="+mj-lt"/>
                <a:ea typeface="+mn-ea"/>
                <a:cs typeface="+mn-cs"/>
              </a:defRPr>
            </a:lvl1pPr>
            <a:lvl2pPr marL="4572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1800" kern="1200">
                <a:solidFill>
                  <a:schemeClr val="accent1"/>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1800" kern="1200">
                <a:solidFill>
                  <a:schemeClr val="accent1"/>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1800" kern="1200">
                <a:solidFill>
                  <a:schemeClr val="accent1"/>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18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GB" sz="1600" dirty="0">
                <a:solidFill>
                  <a:srgbClr val="000000"/>
                </a:solidFill>
              </a:rPr>
              <a:t>2016 - </a:t>
            </a:r>
            <a:r>
              <a:rPr lang="en-GB" sz="1600" dirty="0" err="1">
                <a:solidFill>
                  <a:srgbClr val="000000"/>
                </a:solidFill>
              </a:rPr>
              <a:t>altromercato</a:t>
            </a:r>
            <a:endParaRPr lang="en-GB" sz="1600" dirty="0"/>
          </a:p>
        </p:txBody>
      </p:sp>
      <p:pic>
        <p:nvPicPr>
          <p:cNvPr id="87" name="Picture 86">
            <a:extLst>
              <a:ext uri="{FF2B5EF4-FFF2-40B4-BE49-F238E27FC236}">
                <a16:creationId xmlns:a16="http://schemas.microsoft.com/office/drawing/2014/main" id="{56258532-8026-47A2-98D4-14818530E33E}"/>
              </a:ext>
            </a:extLst>
          </p:cNvPr>
          <p:cNvPicPr>
            <a:picLocks noChangeAspect="1"/>
          </p:cNvPicPr>
          <p:nvPr/>
        </p:nvPicPr>
        <p:blipFill>
          <a:blip r:embed="rId8"/>
          <a:stretch>
            <a:fillRect/>
          </a:stretch>
        </p:blipFill>
        <p:spPr>
          <a:xfrm flipH="1">
            <a:off x="8747310" y="4197753"/>
            <a:ext cx="879888" cy="669260"/>
          </a:xfrm>
          <a:prstGeom prst="rect">
            <a:avLst/>
          </a:prstGeom>
        </p:spPr>
      </p:pic>
      <p:pic>
        <p:nvPicPr>
          <p:cNvPr id="90" name="Picture 89">
            <a:extLst>
              <a:ext uri="{FF2B5EF4-FFF2-40B4-BE49-F238E27FC236}">
                <a16:creationId xmlns:a16="http://schemas.microsoft.com/office/drawing/2014/main" id="{6464CB49-B601-4B06-980C-E3A70B34093C}"/>
              </a:ext>
            </a:extLst>
          </p:cNvPr>
          <p:cNvPicPr>
            <a:picLocks noChangeAspect="1"/>
          </p:cNvPicPr>
          <p:nvPr/>
        </p:nvPicPr>
        <p:blipFill>
          <a:blip r:embed="rId9"/>
          <a:stretch>
            <a:fillRect/>
          </a:stretch>
        </p:blipFill>
        <p:spPr>
          <a:xfrm>
            <a:off x="6396808" y="4310946"/>
            <a:ext cx="618978" cy="514580"/>
          </a:xfrm>
          <a:prstGeom prst="rect">
            <a:avLst/>
          </a:prstGeom>
        </p:spPr>
      </p:pic>
      <p:pic>
        <p:nvPicPr>
          <p:cNvPr id="95" name="Picture 94">
            <a:extLst>
              <a:ext uri="{FF2B5EF4-FFF2-40B4-BE49-F238E27FC236}">
                <a16:creationId xmlns:a16="http://schemas.microsoft.com/office/drawing/2014/main" id="{FC211F48-E7FF-4780-A2E9-0EACB7ECB420}"/>
              </a:ext>
            </a:extLst>
          </p:cNvPr>
          <p:cNvPicPr>
            <a:picLocks noChangeAspect="1"/>
          </p:cNvPicPr>
          <p:nvPr/>
        </p:nvPicPr>
        <p:blipFill>
          <a:blip r:embed="rId10"/>
          <a:stretch>
            <a:fillRect/>
          </a:stretch>
        </p:blipFill>
        <p:spPr>
          <a:xfrm>
            <a:off x="3824322" y="4144906"/>
            <a:ext cx="840962" cy="729177"/>
          </a:xfrm>
          <a:prstGeom prst="rect">
            <a:avLst/>
          </a:prstGeom>
        </p:spPr>
      </p:pic>
      <p:sp>
        <p:nvSpPr>
          <p:cNvPr id="96" name="Text Placeholder 3">
            <a:extLst>
              <a:ext uri="{FF2B5EF4-FFF2-40B4-BE49-F238E27FC236}">
                <a16:creationId xmlns:a16="http://schemas.microsoft.com/office/drawing/2014/main" id="{FDCD24EA-4B74-4FEB-8598-0D79B38BE281}"/>
              </a:ext>
            </a:extLst>
          </p:cNvPr>
          <p:cNvSpPr txBox="1">
            <a:spLocks/>
          </p:cNvSpPr>
          <p:nvPr/>
        </p:nvSpPr>
        <p:spPr>
          <a:xfrm>
            <a:off x="3345643" y="5006260"/>
            <a:ext cx="2138339" cy="29976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Clr>
                <a:schemeClr val="accent1"/>
              </a:buClr>
              <a:buSzPct val="80000"/>
              <a:buFont typeface="Corbel" pitchFamily="34" charset="0"/>
              <a:buNone/>
              <a:defRPr sz="1800" b="1" kern="1200">
                <a:solidFill>
                  <a:schemeClr val="accent1"/>
                </a:solidFill>
                <a:latin typeface="+mj-lt"/>
                <a:ea typeface="+mn-ea"/>
                <a:cs typeface="+mn-cs"/>
              </a:defRPr>
            </a:lvl1pPr>
            <a:lvl2pPr marL="4572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1800" kern="1200">
                <a:solidFill>
                  <a:schemeClr val="accent1"/>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1800" kern="1200">
                <a:solidFill>
                  <a:schemeClr val="accent1"/>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1800" kern="1200">
                <a:solidFill>
                  <a:schemeClr val="accent1"/>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18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GB" sz="1600" dirty="0">
                <a:solidFill>
                  <a:srgbClr val="000000"/>
                </a:solidFill>
              </a:rPr>
              <a:t>2019 – Bon </a:t>
            </a:r>
            <a:r>
              <a:rPr lang="en-GB" sz="1600" dirty="0" err="1">
                <a:solidFill>
                  <a:srgbClr val="000000"/>
                </a:solidFill>
              </a:rPr>
              <a:t>Sucro</a:t>
            </a:r>
            <a:endParaRPr lang="en-GB" sz="1600" dirty="0"/>
          </a:p>
        </p:txBody>
      </p:sp>
      <p:sp>
        <p:nvSpPr>
          <p:cNvPr id="100" name="Oval 99" descr="timeline markers">
            <a:extLst>
              <a:ext uri="{FF2B5EF4-FFF2-40B4-BE49-F238E27FC236}">
                <a16:creationId xmlns:a16="http://schemas.microsoft.com/office/drawing/2014/main" id="{83122D7C-5D99-4B5E-ACF6-8F15698F95A6}"/>
              </a:ext>
            </a:extLst>
          </p:cNvPr>
          <p:cNvSpPr/>
          <p:nvPr/>
        </p:nvSpPr>
        <p:spPr>
          <a:xfrm flipH="1">
            <a:off x="9141179" y="3885945"/>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ln>
                <a:solidFill>
                  <a:srgbClr val="000000"/>
                </a:solidFill>
              </a:ln>
            </a:endParaRPr>
          </a:p>
        </p:txBody>
      </p:sp>
      <p:pic>
        <p:nvPicPr>
          <p:cNvPr id="102" name="Picture 101">
            <a:extLst>
              <a:ext uri="{FF2B5EF4-FFF2-40B4-BE49-F238E27FC236}">
                <a16:creationId xmlns:a16="http://schemas.microsoft.com/office/drawing/2014/main" id="{D873F748-9520-40F6-8253-CAEA8C459EAB}"/>
              </a:ext>
            </a:extLst>
          </p:cNvPr>
          <p:cNvPicPr>
            <a:picLocks noChangeAspect="1"/>
          </p:cNvPicPr>
          <p:nvPr/>
        </p:nvPicPr>
        <p:blipFill>
          <a:blip r:embed="rId11"/>
          <a:stretch>
            <a:fillRect/>
          </a:stretch>
        </p:blipFill>
        <p:spPr>
          <a:xfrm>
            <a:off x="1906380" y="4257114"/>
            <a:ext cx="601973" cy="568412"/>
          </a:xfrm>
          <a:prstGeom prst="rect">
            <a:avLst/>
          </a:prstGeom>
        </p:spPr>
      </p:pic>
      <p:pic>
        <p:nvPicPr>
          <p:cNvPr id="106" name="Picture 105">
            <a:extLst>
              <a:ext uri="{FF2B5EF4-FFF2-40B4-BE49-F238E27FC236}">
                <a16:creationId xmlns:a16="http://schemas.microsoft.com/office/drawing/2014/main" id="{40F6158C-A930-4AE7-9BE4-7FA4CB112F0D}"/>
              </a:ext>
            </a:extLst>
          </p:cNvPr>
          <p:cNvPicPr>
            <a:picLocks noChangeAspect="1"/>
          </p:cNvPicPr>
          <p:nvPr/>
        </p:nvPicPr>
        <p:blipFill>
          <a:blip r:embed="rId12"/>
          <a:stretch>
            <a:fillRect/>
          </a:stretch>
        </p:blipFill>
        <p:spPr>
          <a:xfrm>
            <a:off x="4767770" y="5565626"/>
            <a:ext cx="609672" cy="940217"/>
          </a:xfrm>
          <a:prstGeom prst="rect">
            <a:avLst/>
          </a:prstGeom>
        </p:spPr>
      </p:pic>
      <p:pic>
        <p:nvPicPr>
          <p:cNvPr id="50" name="Picture 49">
            <a:extLst>
              <a:ext uri="{FF2B5EF4-FFF2-40B4-BE49-F238E27FC236}">
                <a16:creationId xmlns:a16="http://schemas.microsoft.com/office/drawing/2014/main" id="{F2F0A27E-7791-471C-A487-64E6132C6D6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729382" y="5596162"/>
            <a:ext cx="1034099" cy="712325"/>
          </a:xfrm>
          <a:prstGeom prst="rect">
            <a:avLst/>
          </a:prstGeom>
        </p:spPr>
      </p:pic>
    </p:spTree>
    <p:extLst>
      <p:ext uri="{BB962C8B-B14F-4D97-AF65-F5344CB8AC3E}">
        <p14:creationId xmlns:p14="http://schemas.microsoft.com/office/powerpoint/2010/main" val="2304126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3" descr="A picture containing sky, outdoor, truck, outdoor object&#10;&#10;Description automatically generated">
            <a:extLst>
              <a:ext uri="{FF2B5EF4-FFF2-40B4-BE49-F238E27FC236}">
                <a16:creationId xmlns:a16="http://schemas.microsoft.com/office/drawing/2014/main" id="{FE8230A5-568D-4DE5-9806-CD235773E471}"/>
              </a:ext>
            </a:extLst>
          </p:cNvPr>
          <p:cNvPicPr>
            <a:picLocks noGrp="1" noChangeAspect="1"/>
          </p:cNvPicPr>
          <p:nvPr/>
        </p:nvPicPr>
        <p:blipFill rotWithShape="1">
          <a:blip r:embed="rId2">
            <a:alphaModFix amt="35000"/>
            <a:extLst>
              <a:ext uri="{28A0092B-C50C-407E-A947-70E740481C1C}">
                <a14:useLocalDpi xmlns:a14="http://schemas.microsoft.com/office/drawing/2010/main" val="0"/>
              </a:ext>
            </a:extLst>
          </a:blip>
          <a:srcRect l="9907" r="27680"/>
          <a:stretch/>
        </p:blipFill>
        <p:spPr>
          <a:xfrm>
            <a:off x="4992367" y="311701"/>
            <a:ext cx="6917808" cy="6234598"/>
          </a:xfrm>
          <a:prstGeom prst="rect">
            <a:avLst/>
          </a:prstGeom>
          <a:noFill/>
        </p:spPr>
      </p:pic>
      <p:sp>
        <p:nvSpPr>
          <p:cNvPr id="2" name="Title 1">
            <a:extLst>
              <a:ext uri="{FF2B5EF4-FFF2-40B4-BE49-F238E27FC236}">
                <a16:creationId xmlns:a16="http://schemas.microsoft.com/office/drawing/2014/main" id="{BAAB4B5D-2CEF-4296-ACE0-83B50F852CE8}"/>
              </a:ext>
            </a:extLst>
          </p:cNvPr>
          <p:cNvSpPr>
            <a:spLocks noGrp="1"/>
          </p:cNvSpPr>
          <p:nvPr>
            <p:ph type="title"/>
          </p:nvPr>
        </p:nvSpPr>
        <p:spPr>
          <a:xfrm>
            <a:off x="496333" y="558706"/>
            <a:ext cx="9875520" cy="1356360"/>
          </a:xfrm>
        </p:spPr>
        <p:txBody>
          <a:bodyPr>
            <a:normAutofit/>
          </a:bodyPr>
          <a:lstStyle/>
          <a:p>
            <a:r>
              <a:rPr lang="en-US" sz="2800" dirty="0"/>
              <a:t>A brief look at sustainability </a:t>
            </a:r>
            <a:br>
              <a:rPr lang="en-US" sz="2800" dirty="0"/>
            </a:br>
            <a:r>
              <a:rPr lang="en-US" sz="2800" dirty="0"/>
              <a:t>among our 3 sugar mills</a:t>
            </a:r>
            <a:endParaRPr lang="en-MU" sz="2800" dirty="0"/>
          </a:p>
        </p:txBody>
      </p:sp>
      <p:pic>
        <p:nvPicPr>
          <p:cNvPr id="5" name="Graphic 4" descr="Factory with solid fill">
            <a:extLst>
              <a:ext uri="{FF2B5EF4-FFF2-40B4-BE49-F238E27FC236}">
                <a16:creationId xmlns:a16="http://schemas.microsoft.com/office/drawing/2014/main" id="{053C617D-7DB1-4DA8-B1A1-CCC3E253D9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94071" y="2214833"/>
            <a:ext cx="914400" cy="914400"/>
          </a:xfrm>
          <a:prstGeom prst="rect">
            <a:avLst/>
          </a:prstGeom>
        </p:spPr>
      </p:pic>
      <p:pic>
        <p:nvPicPr>
          <p:cNvPr id="6" name="Graphic 5" descr="Factory with solid fill">
            <a:extLst>
              <a:ext uri="{FF2B5EF4-FFF2-40B4-BE49-F238E27FC236}">
                <a16:creationId xmlns:a16="http://schemas.microsoft.com/office/drawing/2014/main" id="{BE1F8D74-2C0F-458D-B645-C79B3C7B7C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8313" y="2110188"/>
            <a:ext cx="914400" cy="914400"/>
          </a:xfrm>
          <a:prstGeom prst="rect">
            <a:avLst/>
          </a:prstGeom>
        </p:spPr>
      </p:pic>
      <p:pic>
        <p:nvPicPr>
          <p:cNvPr id="7" name="Graphic 6" descr="Factory with solid fill">
            <a:extLst>
              <a:ext uri="{FF2B5EF4-FFF2-40B4-BE49-F238E27FC236}">
                <a16:creationId xmlns:a16="http://schemas.microsoft.com/office/drawing/2014/main" id="{B0A36647-0180-4D7B-A903-007DFCF49E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4328" y="2177743"/>
            <a:ext cx="914400" cy="914400"/>
          </a:xfrm>
          <a:prstGeom prst="rect">
            <a:avLst/>
          </a:prstGeom>
        </p:spPr>
      </p:pic>
      <p:sp>
        <p:nvSpPr>
          <p:cNvPr id="9" name="Text Placeholder 3">
            <a:extLst>
              <a:ext uri="{FF2B5EF4-FFF2-40B4-BE49-F238E27FC236}">
                <a16:creationId xmlns:a16="http://schemas.microsoft.com/office/drawing/2014/main" id="{18E94055-DFD9-4633-B9D1-4EF5BD55311E}"/>
              </a:ext>
            </a:extLst>
          </p:cNvPr>
          <p:cNvSpPr txBox="1">
            <a:spLocks/>
          </p:cNvSpPr>
          <p:nvPr/>
        </p:nvSpPr>
        <p:spPr>
          <a:xfrm>
            <a:off x="5439686" y="1502961"/>
            <a:ext cx="2138339" cy="29976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Clr>
                <a:schemeClr val="accent1"/>
              </a:buClr>
              <a:buSzPct val="80000"/>
              <a:buFont typeface="Corbel" pitchFamily="34" charset="0"/>
              <a:buNone/>
              <a:defRPr sz="1800" b="1" kern="1200">
                <a:solidFill>
                  <a:schemeClr val="accent1"/>
                </a:solidFill>
                <a:latin typeface="+mj-lt"/>
                <a:ea typeface="+mn-ea"/>
                <a:cs typeface="+mn-cs"/>
              </a:defRPr>
            </a:lvl1pPr>
            <a:lvl2pPr marL="4572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1800" kern="1200">
                <a:solidFill>
                  <a:schemeClr val="accent1"/>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1800" kern="1200">
                <a:solidFill>
                  <a:schemeClr val="accent1"/>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1800" kern="1200">
                <a:solidFill>
                  <a:schemeClr val="accent1"/>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18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GB" dirty="0">
                <a:solidFill>
                  <a:srgbClr val="000000"/>
                </a:solidFill>
              </a:rPr>
              <a:t>Terra</a:t>
            </a:r>
            <a:endParaRPr lang="en-GB" dirty="0"/>
          </a:p>
        </p:txBody>
      </p:sp>
      <p:sp>
        <p:nvSpPr>
          <p:cNvPr id="10" name="Text Placeholder 3">
            <a:extLst>
              <a:ext uri="{FF2B5EF4-FFF2-40B4-BE49-F238E27FC236}">
                <a16:creationId xmlns:a16="http://schemas.microsoft.com/office/drawing/2014/main" id="{FEF8AC71-762F-4555-B847-E4AA4868A895}"/>
              </a:ext>
            </a:extLst>
          </p:cNvPr>
          <p:cNvSpPr txBox="1">
            <a:spLocks/>
          </p:cNvSpPr>
          <p:nvPr/>
        </p:nvSpPr>
        <p:spPr>
          <a:xfrm>
            <a:off x="7936279" y="1502498"/>
            <a:ext cx="2138339" cy="29976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Clr>
                <a:schemeClr val="accent1"/>
              </a:buClr>
              <a:buSzPct val="80000"/>
              <a:buFont typeface="Corbel" pitchFamily="34" charset="0"/>
              <a:buNone/>
              <a:defRPr sz="1800" b="1" kern="1200">
                <a:solidFill>
                  <a:schemeClr val="accent1"/>
                </a:solidFill>
                <a:latin typeface="+mj-lt"/>
                <a:ea typeface="+mn-ea"/>
                <a:cs typeface="+mn-cs"/>
              </a:defRPr>
            </a:lvl1pPr>
            <a:lvl2pPr marL="4572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1800" kern="1200">
                <a:solidFill>
                  <a:schemeClr val="accent1"/>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1800" kern="1200">
                <a:solidFill>
                  <a:schemeClr val="accent1"/>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1800" kern="1200">
                <a:solidFill>
                  <a:schemeClr val="accent1"/>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18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GB" dirty="0" err="1">
                <a:solidFill>
                  <a:srgbClr val="000000"/>
                </a:solidFill>
              </a:rPr>
              <a:t>Omnicane</a:t>
            </a:r>
            <a:endParaRPr lang="en-GB" dirty="0"/>
          </a:p>
        </p:txBody>
      </p:sp>
      <p:sp>
        <p:nvSpPr>
          <p:cNvPr id="11" name="Text Placeholder 3">
            <a:extLst>
              <a:ext uri="{FF2B5EF4-FFF2-40B4-BE49-F238E27FC236}">
                <a16:creationId xmlns:a16="http://schemas.microsoft.com/office/drawing/2014/main" id="{68220DD3-31EC-455E-A891-50BEFB6F3384}"/>
              </a:ext>
            </a:extLst>
          </p:cNvPr>
          <p:cNvSpPr txBox="1">
            <a:spLocks/>
          </p:cNvSpPr>
          <p:nvPr/>
        </p:nvSpPr>
        <p:spPr>
          <a:xfrm>
            <a:off x="10730107" y="1502497"/>
            <a:ext cx="2138339" cy="29976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Clr>
                <a:schemeClr val="accent1"/>
              </a:buClr>
              <a:buSzPct val="80000"/>
              <a:buFont typeface="Corbel" pitchFamily="34" charset="0"/>
              <a:buNone/>
              <a:defRPr sz="1800" b="1" kern="1200">
                <a:solidFill>
                  <a:schemeClr val="accent1"/>
                </a:solidFill>
                <a:latin typeface="+mj-lt"/>
                <a:ea typeface="+mn-ea"/>
                <a:cs typeface="+mn-cs"/>
              </a:defRPr>
            </a:lvl1pPr>
            <a:lvl2pPr marL="4572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1800" kern="1200">
                <a:solidFill>
                  <a:schemeClr val="accent1"/>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1800" kern="1200">
                <a:solidFill>
                  <a:schemeClr val="accent1"/>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1800" kern="1200">
                <a:solidFill>
                  <a:schemeClr val="accent1"/>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SzPct val="80000"/>
              <a:buFont typeface="Corbel" pitchFamily="34" charset="0"/>
              <a:buNone/>
              <a:defRPr sz="18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GB" dirty="0" err="1">
                <a:solidFill>
                  <a:schemeClr val="tx1"/>
                </a:solidFill>
              </a:rPr>
              <a:t>Alteo</a:t>
            </a:r>
            <a:endParaRPr lang="en-GB" dirty="0">
              <a:solidFill>
                <a:schemeClr val="tx1"/>
              </a:solidFill>
            </a:endParaRPr>
          </a:p>
        </p:txBody>
      </p:sp>
      <p:sp>
        <p:nvSpPr>
          <p:cNvPr id="12" name="Text Placeholder 39">
            <a:extLst>
              <a:ext uri="{FF2B5EF4-FFF2-40B4-BE49-F238E27FC236}">
                <a16:creationId xmlns:a16="http://schemas.microsoft.com/office/drawing/2014/main" id="{42056F43-D8CD-4313-86FC-D73ABCA6AD5C}"/>
              </a:ext>
            </a:extLst>
          </p:cNvPr>
          <p:cNvSpPr txBox="1">
            <a:spLocks/>
          </p:cNvSpPr>
          <p:nvPr/>
        </p:nvSpPr>
        <p:spPr>
          <a:xfrm>
            <a:off x="4992367" y="3531481"/>
            <a:ext cx="1538322" cy="299767"/>
          </a:xfrm>
          <a:prstGeom prst="rect">
            <a:avLst/>
          </a:prstGeom>
        </p:spPr>
        <p:txBody>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GB" sz="1400" b="1" dirty="0">
                <a:solidFill>
                  <a:schemeClr val="tx1"/>
                </a:solidFill>
              </a:rPr>
              <a:t>SMETA / </a:t>
            </a:r>
            <a:r>
              <a:rPr lang="en-GB" sz="1400" b="1" dirty="0" err="1">
                <a:solidFill>
                  <a:schemeClr val="tx1"/>
                </a:solidFill>
              </a:rPr>
              <a:t>Sedex</a:t>
            </a:r>
            <a:r>
              <a:rPr lang="en-GB" sz="1400" b="1" dirty="0">
                <a:solidFill>
                  <a:schemeClr val="tx1"/>
                </a:solidFill>
              </a:rPr>
              <a:t> certified</a:t>
            </a:r>
          </a:p>
        </p:txBody>
      </p:sp>
      <p:sp>
        <p:nvSpPr>
          <p:cNvPr id="15" name="Content Placeholder 7">
            <a:extLst>
              <a:ext uri="{FF2B5EF4-FFF2-40B4-BE49-F238E27FC236}">
                <a16:creationId xmlns:a16="http://schemas.microsoft.com/office/drawing/2014/main" id="{25D20DC4-64EF-4EDB-8C93-CB86ADA1CE6C}"/>
              </a:ext>
            </a:extLst>
          </p:cNvPr>
          <p:cNvSpPr txBox="1">
            <a:spLocks/>
          </p:cNvSpPr>
          <p:nvPr/>
        </p:nvSpPr>
        <p:spPr>
          <a:xfrm>
            <a:off x="798244" y="2110188"/>
            <a:ext cx="3961048" cy="4138212"/>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dirty="0">
                <a:solidFill>
                  <a:schemeClr val="tx1"/>
                </a:solidFill>
              </a:rPr>
              <a:t>All our mills are BRCGS certified and </a:t>
            </a:r>
            <a:r>
              <a:rPr lang="en-US" dirty="0" err="1">
                <a:solidFill>
                  <a:schemeClr val="tx1"/>
                </a:solidFill>
              </a:rPr>
              <a:t>Sedex</a:t>
            </a:r>
            <a:r>
              <a:rPr lang="en-US" dirty="0">
                <a:solidFill>
                  <a:schemeClr val="tx1"/>
                </a:solidFill>
              </a:rPr>
              <a:t> registered</a:t>
            </a:r>
          </a:p>
          <a:p>
            <a:pPr marL="0" indent="0">
              <a:buFont typeface="Corbel" pitchFamily="34" charset="0"/>
              <a:buNone/>
            </a:pPr>
            <a:endParaRPr lang="en-US" dirty="0">
              <a:solidFill>
                <a:schemeClr val="tx1"/>
              </a:solidFill>
            </a:endParaRPr>
          </a:p>
          <a:p>
            <a:r>
              <a:rPr lang="en-GB" dirty="0">
                <a:solidFill>
                  <a:schemeClr val="tx1"/>
                </a:solidFill>
              </a:rPr>
              <a:t>All mills report on their sustainability performance using the Global Reporting  Initiative (GRI) Standards.</a:t>
            </a:r>
          </a:p>
          <a:p>
            <a:endParaRPr lang="en-GB" dirty="0">
              <a:solidFill>
                <a:schemeClr val="tx1"/>
              </a:solidFill>
            </a:endParaRPr>
          </a:p>
          <a:p>
            <a:r>
              <a:rPr lang="en-GB" dirty="0">
                <a:solidFill>
                  <a:schemeClr val="tx1"/>
                </a:solidFill>
              </a:rPr>
              <a:t>Fairtrade co-operatives supply cane to all 3 mills.</a:t>
            </a:r>
          </a:p>
          <a:p>
            <a:pPr marL="0" indent="0">
              <a:buFont typeface="Corbel" pitchFamily="34" charset="0"/>
              <a:buNone/>
            </a:pPr>
            <a:endParaRPr lang="en-GB" dirty="0">
              <a:solidFill>
                <a:schemeClr val="tx1"/>
              </a:solidFill>
            </a:endParaRPr>
          </a:p>
        </p:txBody>
      </p:sp>
      <p:sp>
        <p:nvSpPr>
          <p:cNvPr id="16" name="Text Placeholder 39">
            <a:extLst>
              <a:ext uri="{FF2B5EF4-FFF2-40B4-BE49-F238E27FC236}">
                <a16:creationId xmlns:a16="http://schemas.microsoft.com/office/drawing/2014/main" id="{39550317-6DD3-42B8-A5E4-0569CDA0B6EE}"/>
              </a:ext>
            </a:extLst>
          </p:cNvPr>
          <p:cNvSpPr txBox="1">
            <a:spLocks/>
          </p:cNvSpPr>
          <p:nvPr/>
        </p:nvSpPr>
        <p:spPr>
          <a:xfrm>
            <a:off x="7682110" y="3521099"/>
            <a:ext cx="1538322" cy="299767"/>
          </a:xfrm>
          <a:prstGeom prst="rect">
            <a:avLst/>
          </a:prstGeom>
        </p:spPr>
        <p:txBody>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GB" sz="1400" b="1" dirty="0" err="1">
                <a:solidFill>
                  <a:schemeClr val="tx1"/>
                </a:solidFill>
              </a:rPr>
              <a:t>Bonsucro</a:t>
            </a:r>
            <a:r>
              <a:rPr lang="en-GB" sz="1400" b="1" dirty="0">
                <a:solidFill>
                  <a:schemeClr val="tx1"/>
                </a:solidFill>
              </a:rPr>
              <a:t> certified</a:t>
            </a:r>
            <a:endParaRPr lang="en-GB" sz="1800" b="1" dirty="0">
              <a:solidFill>
                <a:schemeClr val="tx1"/>
              </a:solidFill>
            </a:endParaRPr>
          </a:p>
        </p:txBody>
      </p:sp>
      <p:sp>
        <p:nvSpPr>
          <p:cNvPr id="17" name="Text Placeholder 39">
            <a:extLst>
              <a:ext uri="{FF2B5EF4-FFF2-40B4-BE49-F238E27FC236}">
                <a16:creationId xmlns:a16="http://schemas.microsoft.com/office/drawing/2014/main" id="{2A0BD4B6-8445-4BC4-A74D-A626DB673554}"/>
              </a:ext>
            </a:extLst>
          </p:cNvPr>
          <p:cNvSpPr txBox="1">
            <a:spLocks/>
          </p:cNvSpPr>
          <p:nvPr/>
        </p:nvSpPr>
        <p:spPr>
          <a:xfrm>
            <a:off x="10371853" y="3521098"/>
            <a:ext cx="1538322" cy="299767"/>
          </a:xfrm>
          <a:prstGeom prst="rect">
            <a:avLst/>
          </a:prstGeom>
        </p:spPr>
        <p:txBody>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GB" sz="1400" b="1" dirty="0" err="1">
                <a:solidFill>
                  <a:schemeClr val="tx1"/>
                </a:solidFill>
              </a:rPr>
              <a:t>Bonsucro</a:t>
            </a:r>
            <a:r>
              <a:rPr lang="en-GB" sz="1400" b="1" dirty="0">
                <a:solidFill>
                  <a:schemeClr val="tx1"/>
                </a:solidFill>
              </a:rPr>
              <a:t> certified</a:t>
            </a:r>
            <a:endParaRPr lang="en-GB" sz="1800" b="1" dirty="0">
              <a:solidFill>
                <a:schemeClr val="tx1"/>
              </a:solidFill>
            </a:endParaRPr>
          </a:p>
        </p:txBody>
      </p:sp>
      <p:sp>
        <p:nvSpPr>
          <p:cNvPr id="18" name="Text Placeholder 39">
            <a:extLst>
              <a:ext uri="{FF2B5EF4-FFF2-40B4-BE49-F238E27FC236}">
                <a16:creationId xmlns:a16="http://schemas.microsoft.com/office/drawing/2014/main" id="{C902C81F-F811-4A40-8927-4C844B270BB7}"/>
              </a:ext>
            </a:extLst>
          </p:cNvPr>
          <p:cNvSpPr txBox="1">
            <a:spLocks/>
          </p:cNvSpPr>
          <p:nvPr/>
        </p:nvSpPr>
        <p:spPr>
          <a:xfrm>
            <a:off x="7682110" y="4105532"/>
            <a:ext cx="1538322" cy="299767"/>
          </a:xfrm>
          <a:prstGeom prst="rect">
            <a:avLst/>
          </a:prstGeom>
        </p:spPr>
        <p:txBody>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GB" sz="1400" b="1" dirty="0" err="1">
                <a:solidFill>
                  <a:schemeClr val="tx1"/>
                </a:solidFill>
              </a:rPr>
              <a:t>Omnicane</a:t>
            </a:r>
            <a:r>
              <a:rPr lang="en-GB" sz="1400" b="1" dirty="0">
                <a:solidFill>
                  <a:schemeClr val="tx1"/>
                </a:solidFill>
              </a:rPr>
              <a:t> holds a VIVE accreditation</a:t>
            </a:r>
            <a:endParaRPr lang="en-GB" sz="1800" b="1" dirty="0">
              <a:solidFill>
                <a:schemeClr val="tx1"/>
              </a:solidFill>
            </a:endParaRPr>
          </a:p>
        </p:txBody>
      </p:sp>
      <p:pic>
        <p:nvPicPr>
          <p:cNvPr id="21" name="Picture 20">
            <a:extLst>
              <a:ext uri="{FF2B5EF4-FFF2-40B4-BE49-F238E27FC236}">
                <a16:creationId xmlns:a16="http://schemas.microsoft.com/office/drawing/2014/main" id="{923358D1-345E-4CAA-8830-3B02F3C18F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10332" y="418214"/>
            <a:ext cx="1034099" cy="712325"/>
          </a:xfrm>
          <a:prstGeom prst="rect">
            <a:avLst/>
          </a:prstGeom>
        </p:spPr>
      </p:pic>
    </p:spTree>
    <p:extLst>
      <p:ext uri="{BB962C8B-B14F-4D97-AF65-F5344CB8AC3E}">
        <p14:creationId xmlns:p14="http://schemas.microsoft.com/office/powerpoint/2010/main" val="1151789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0C47A-3DB6-4FE0-BA72-5EC4436BD1D1}"/>
              </a:ext>
            </a:extLst>
          </p:cNvPr>
          <p:cNvSpPr>
            <a:spLocks noGrp="1"/>
          </p:cNvSpPr>
          <p:nvPr>
            <p:ph type="title"/>
          </p:nvPr>
        </p:nvSpPr>
        <p:spPr>
          <a:xfrm>
            <a:off x="4121092" y="693490"/>
            <a:ext cx="9875520" cy="648749"/>
          </a:xfrm>
        </p:spPr>
        <p:txBody>
          <a:bodyPr>
            <a:normAutofit fontScale="90000"/>
          </a:bodyPr>
          <a:lstStyle/>
          <a:p>
            <a:r>
              <a:rPr lang="en-US" sz="3600" b="1" i="0" u="none" strike="noStrike" baseline="0" dirty="0">
                <a:solidFill>
                  <a:srgbClr val="000000"/>
                </a:solidFill>
                <a:latin typeface="Arial" panose="020B0604020202020204" pitchFamily="34" charset="0"/>
              </a:rPr>
              <a:t>Why </a:t>
            </a:r>
            <a:r>
              <a:rPr lang="en-US" sz="3600" b="1" i="0" u="none" strike="noStrike" baseline="0" dirty="0" err="1">
                <a:solidFill>
                  <a:srgbClr val="000000"/>
                </a:solidFill>
                <a:latin typeface="Arial" panose="020B0604020202020204" pitchFamily="34" charset="0"/>
              </a:rPr>
              <a:t>Bonsucro</a:t>
            </a:r>
            <a:r>
              <a:rPr lang="en-US" sz="3600" b="1" i="0" u="none" strike="noStrike" baseline="0" dirty="0">
                <a:solidFill>
                  <a:srgbClr val="000000"/>
                </a:solidFill>
                <a:latin typeface="Arial" panose="020B0604020202020204" pitchFamily="34" charset="0"/>
              </a:rPr>
              <a:t>?</a:t>
            </a:r>
            <a:br>
              <a:rPr lang="en-US" sz="3600" b="0" i="0" u="none" strike="noStrike" baseline="0" dirty="0">
                <a:solidFill>
                  <a:srgbClr val="000000"/>
                </a:solidFill>
                <a:latin typeface="Arial" panose="020B0604020202020204" pitchFamily="34" charset="0"/>
              </a:rPr>
            </a:br>
            <a:endParaRPr lang="en-MU" sz="3600" dirty="0"/>
          </a:p>
        </p:txBody>
      </p:sp>
      <p:sp>
        <p:nvSpPr>
          <p:cNvPr id="3" name="Content Placeholder 2">
            <a:extLst>
              <a:ext uri="{FF2B5EF4-FFF2-40B4-BE49-F238E27FC236}">
                <a16:creationId xmlns:a16="http://schemas.microsoft.com/office/drawing/2014/main" id="{3B7EB2D3-1353-42E5-A6AF-8ABC3C2C5208}"/>
              </a:ext>
            </a:extLst>
          </p:cNvPr>
          <p:cNvSpPr>
            <a:spLocks noGrp="1"/>
          </p:cNvSpPr>
          <p:nvPr>
            <p:ph idx="1"/>
          </p:nvPr>
        </p:nvSpPr>
        <p:spPr>
          <a:xfrm>
            <a:off x="1815488" y="4145210"/>
            <a:ext cx="9872871" cy="4038600"/>
          </a:xfrm>
        </p:spPr>
        <p:txBody>
          <a:bodyPr>
            <a:normAutofit/>
          </a:bodyPr>
          <a:lstStyle/>
          <a:p>
            <a:r>
              <a:rPr lang="en-US" sz="1800" b="0" i="0" u="none" strike="noStrike" baseline="0" dirty="0">
                <a:solidFill>
                  <a:srgbClr val="000000"/>
                </a:solidFill>
                <a:latin typeface="Calibri" panose="020F0502020204030204" pitchFamily="34" charset="0"/>
              </a:rPr>
              <a:t>Focused on sugarcane sustainability.</a:t>
            </a:r>
          </a:p>
          <a:p>
            <a:r>
              <a:rPr lang="en-US" sz="1800" b="0" i="0" u="none" strike="noStrike" baseline="0" dirty="0">
                <a:solidFill>
                  <a:srgbClr val="000000"/>
                </a:solidFill>
                <a:latin typeface="Calibri" panose="020F0502020204030204" pitchFamily="34" charset="0"/>
              </a:rPr>
              <a:t>Complete package of social, environmental and economic requirements.</a:t>
            </a:r>
            <a:endParaRPr lang="en-MU"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Metrically measurable set of targets.</a:t>
            </a:r>
            <a:endParaRPr lang="en-MU"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Universally recognized by most of our customers. </a:t>
            </a:r>
            <a:endParaRPr lang="en-MU"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End product (Sugar/Ethanol) can be marketed and traded as </a:t>
            </a:r>
            <a:r>
              <a:rPr lang="en-US" sz="1800" b="0" i="0" u="none" strike="noStrike" baseline="0" dirty="0" err="1">
                <a:solidFill>
                  <a:srgbClr val="000000"/>
                </a:solidFill>
                <a:latin typeface="Calibri" panose="020F0502020204030204" pitchFamily="34" charset="0"/>
              </a:rPr>
              <a:t>BonsucroCertified</a:t>
            </a:r>
            <a:r>
              <a:rPr lang="en-US" sz="1800" b="0" i="0" u="none" strike="noStrike" baseline="0" dirty="0">
                <a:solidFill>
                  <a:srgbClr val="000000"/>
                </a:solidFill>
                <a:latin typeface="Calibri" panose="020F0502020204030204" pitchFamily="34" charset="0"/>
              </a:rPr>
              <a:t>. </a:t>
            </a:r>
          </a:p>
          <a:p>
            <a:endParaRPr lang="en-MU" dirty="0"/>
          </a:p>
        </p:txBody>
      </p:sp>
      <p:pic>
        <p:nvPicPr>
          <p:cNvPr id="5" name="Picture 4" descr="Logo&#10;&#10;Description automatically generated">
            <a:extLst>
              <a:ext uri="{FF2B5EF4-FFF2-40B4-BE49-F238E27FC236}">
                <a16:creationId xmlns:a16="http://schemas.microsoft.com/office/drawing/2014/main" id="{31A51B09-C5C2-4F4B-885D-0E3D23422778}"/>
              </a:ext>
            </a:extLst>
          </p:cNvPr>
          <p:cNvPicPr>
            <a:picLocks noChangeAspect="1"/>
          </p:cNvPicPr>
          <p:nvPr/>
        </p:nvPicPr>
        <p:blipFill>
          <a:blip r:embed="rId2"/>
          <a:stretch>
            <a:fillRect/>
          </a:stretch>
        </p:blipFill>
        <p:spPr>
          <a:xfrm>
            <a:off x="3566278" y="1104770"/>
            <a:ext cx="4193538" cy="2951788"/>
          </a:xfrm>
          <a:prstGeom prst="rect">
            <a:avLst/>
          </a:prstGeom>
        </p:spPr>
      </p:pic>
      <p:pic>
        <p:nvPicPr>
          <p:cNvPr id="7" name="Picture 6">
            <a:extLst>
              <a:ext uri="{FF2B5EF4-FFF2-40B4-BE49-F238E27FC236}">
                <a16:creationId xmlns:a16="http://schemas.microsoft.com/office/drawing/2014/main" id="{03FEA4EC-5FC7-4190-B63E-3E4311765B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10332" y="418214"/>
            <a:ext cx="1034099" cy="712325"/>
          </a:xfrm>
          <a:prstGeom prst="rect">
            <a:avLst/>
          </a:prstGeom>
        </p:spPr>
      </p:pic>
    </p:spTree>
    <p:extLst>
      <p:ext uri="{BB962C8B-B14F-4D97-AF65-F5344CB8AC3E}">
        <p14:creationId xmlns:p14="http://schemas.microsoft.com/office/powerpoint/2010/main" val="1897752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63FED537-3AF1-4C36-9904-77B6A54D27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4E3FAF3-85C3-497C-816A-6AE8509F9C08}"/>
              </a:ext>
            </a:extLst>
          </p:cNvPr>
          <p:cNvSpPr>
            <a:spLocks noGrp="1"/>
          </p:cNvSpPr>
          <p:nvPr>
            <p:ph type="ctrTitle"/>
          </p:nvPr>
        </p:nvSpPr>
        <p:spPr>
          <a:xfrm>
            <a:off x="1109980" y="4208424"/>
            <a:ext cx="9966960" cy="1325880"/>
          </a:xfrm>
        </p:spPr>
        <p:txBody>
          <a:bodyPr>
            <a:normAutofit/>
          </a:bodyPr>
          <a:lstStyle/>
          <a:p>
            <a:r>
              <a:rPr lang="en-GB" sz="6100" dirty="0"/>
              <a:t>Sustainability Drivers</a:t>
            </a:r>
            <a:endParaRPr lang="en-MU" sz="6100" dirty="0"/>
          </a:p>
        </p:txBody>
      </p:sp>
      <p:sp>
        <p:nvSpPr>
          <p:cNvPr id="3" name="Subtitle 2">
            <a:extLst>
              <a:ext uri="{FF2B5EF4-FFF2-40B4-BE49-F238E27FC236}">
                <a16:creationId xmlns:a16="http://schemas.microsoft.com/office/drawing/2014/main" id="{8AD74FF3-0C94-4BA6-9066-6925E417B460}"/>
              </a:ext>
            </a:extLst>
          </p:cNvPr>
          <p:cNvSpPr>
            <a:spLocks noGrp="1"/>
          </p:cNvSpPr>
          <p:nvPr>
            <p:ph type="subTitle" idx="1"/>
          </p:nvPr>
        </p:nvSpPr>
        <p:spPr>
          <a:xfrm>
            <a:off x="1709530" y="5598293"/>
            <a:ext cx="8767860" cy="553690"/>
          </a:xfrm>
        </p:spPr>
        <p:txBody>
          <a:bodyPr>
            <a:noAutofit/>
          </a:bodyPr>
          <a:lstStyle/>
          <a:p>
            <a:r>
              <a:rPr lang="en-GB" sz="4000" b="1" dirty="0"/>
              <a:t>Social</a:t>
            </a:r>
            <a:endParaRPr lang="en-MU" sz="4000" b="1" dirty="0"/>
          </a:p>
        </p:txBody>
      </p:sp>
      <p:pic>
        <p:nvPicPr>
          <p:cNvPr id="7" name="Picture 6">
            <a:extLst>
              <a:ext uri="{FF2B5EF4-FFF2-40B4-BE49-F238E27FC236}">
                <a16:creationId xmlns:a16="http://schemas.microsoft.com/office/drawing/2014/main" id="{83E717CE-26BB-4C1E-B7CB-8A798CDC5419}"/>
              </a:ext>
            </a:extLst>
          </p:cNvPr>
          <p:cNvPicPr>
            <a:picLocks noChangeAspect="1"/>
          </p:cNvPicPr>
          <p:nvPr/>
        </p:nvPicPr>
        <p:blipFill rotWithShape="1">
          <a:blip r:embed="rId2"/>
          <a:srcRect t="21606" b="21606"/>
          <a:stretch/>
        </p:blipFill>
        <p:spPr>
          <a:xfrm>
            <a:off x="243840" y="256540"/>
            <a:ext cx="11704320" cy="3764276"/>
          </a:xfrm>
          <a:prstGeom prst="rect">
            <a:avLst/>
          </a:prstGeom>
        </p:spPr>
      </p:pic>
    </p:spTree>
    <p:extLst>
      <p:ext uri="{BB962C8B-B14F-4D97-AF65-F5344CB8AC3E}">
        <p14:creationId xmlns:p14="http://schemas.microsoft.com/office/powerpoint/2010/main" val="263626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706E7-4C47-4FEE-8792-3385D5A22D03}"/>
              </a:ext>
            </a:extLst>
          </p:cNvPr>
          <p:cNvSpPr>
            <a:spLocks noGrp="1"/>
          </p:cNvSpPr>
          <p:nvPr>
            <p:ph type="title"/>
          </p:nvPr>
        </p:nvSpPr>
        <p:spPr>
          <a:xfrm>
            <a:off x="916497" y="466755"/>
            <a:ext cx="9875520" cy="1356360"/>
          </a:xfrm>
        </p:spPr>
        <p:txBody>
          <a:bodyPr/>
          <a:lstStyle/>
          <a:p>
            <a:r>
              <a:rPr lang="en-US" dirty="0"/>
              <a:t>CSR Projects </a:t>
            </a:r>
            <a:endParaRPr lang="en-MU" dirty="0"/>
          </a:p>
        </p:txBody>
      </p:sp>
      <p:sp>
        <p:nvSpPr>
          <p:cNvPr id="7" name="Content Placeholder 2">
            <a:extLst>
              <a:ext uri="{FF2B5EF4-FFF2-40B4-BE49-F238E27FC236}">
                <a16:creationId xmlns:a16="http://schemas.microsoft.com/office/drawing/2014/main" id="{E3BC47D1-68DF-44B2-8BEA-06B3394DDA2F}"/>
              </a:ext>
            </a:extLst>
          </p:cNvPr>
          <p:cNvSpPr txBox="1">
            <a:spLocks/>
          </p:cNvSpPr>
          <p:nvPr/>
        </p:nvSpPr>
        <p:spPr>
          <a:xfrm>
            <a:off x="842695" y="2505073"/>
            <a:ext cx="3614194" cy="4352927"/>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l">
              <a:lnSpc>
                <a:spcPct val="100000"/>
              </a:lnSpc>
              <a:buNone/>
            </a:pPr>
            <a:r>
              <a:rPr lang="en-US" sz="1400" b="0" i="0" u="none" strike="noStrike" baseline="0" dirty="0">
                <a:solidFill>
                  <a:schemeClr val="tx1"/>
                </a:solidFill>
              </a:rPr>
              <a:t>In 2020, Terra Foundation maintained partnerships with 16 NGOs and sponsored a total of 32 projects. Twenty-eight of these projects, equating to 88% of our funding, were delivered in the northern region. With a budget of MUR 2.9 million (net of administrative expenses), the Foundation reached a total of 1,452 beneficiaries. Our key focus remained on education and training, poverty alleviation, health care, sports, and culture and heritage.</a:t>
            </a:r>
          </a:p>
          <a:p>
            <a:pPr marL="45720" indent="0" algn="l">
              <a:lnSpc>
                <a:spcPct val="100000"/>
              </a:lnSpc>
              <a:buNone/>
            </a:pPr>
            <a:endParaRPr lang="en-US" sz="1400" dirty="0">
              <a:solidFill>
                <a:schemeClr val="tx1"/>
              </a:solidFill>
            </a:endParaRPr>
          </a:p>
          <a:p>
            <a:pPr marL="45720" indent="0" algn="l">
              <a:lnSpc>
                <a:spcPct val="100000"/>
              </a:lnSpc>
              <a:buNone/>
            </a:pPr>
            <a:endParaRPr lang="en-MU" sz="800" dirty="0">
              <a:solidFill>
                <a:schemeClr val="tx1"/>
              </a:solidFill>
            </a:endParaRPr>
          </a:p>
        </p:txBody>
      </p:sp>
      <p:sp>
        <p:nvSpPr>
          <p:cNvPr id="8" name="Content Placeholder 2">
            <a:extLst>
              <a:ext uri="{FF2B5EF4-FFF2-40B4-BE49-F238E27FC236}">
                <a16:creationId xmlns:a16="http://schemas.microsoft.com/office/drawing/2014/main" id="{2E5A41ED-BEAC-44A4-895D-E6999BD6D21C}"/>
              </a:ext>
            </a:extLst>
          </p:cNvPr>
          <p:cNvSpPr txBox="1">
            <a:spLocks/>
          </p:cNvSpPr>
          <p:nvPr/>
        </p:nvSpPr>
        <p:spPr>
          <a:xfrm>
            <a:off x="4271858" y="2188697"/>
            <a:ext cx="3614194" cy="4352927"/>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l">
              <a:buNone/>
            </a:pPr>
            <a:endParaRPr lang="en-US" sz="1100" b="1" i="0" u="none" strike="noStrike" baseline="0" dirty="0">
              <a:solidFill>
                <a:srgbClr val="002500"/>
              </a:solidFill>
            </a:endParaRPr>
          </a:p>
        </p:txBody>
      </p:sp>
      <p:pic>
        <p:nvPicPr>
          <p:cNvPr id="9" name="Picture 8">
            <a:extLst>
              <a:ext uri="{FF2B5EF4-FFF2-40B4-BE49-F238E27FC236}">
                <a16:creationId xmlns:a16="http://schemas.microsoft.com/office/drawing/2014/main" id="{EAF289A2-0B2D-42EA-94E1-7FA592756FF8}"/>
              </a:ext>
            </a:extLst>
          </p:cNvPr>
          <p:cNvPicPr>
            <a:picLocks noChangeAspect="1"/>
          </p:cNvPicPr>
          <p:nvPr/>
        </p:nvPicPr>
        <p:blipFill rotWithShape="1">
          <a:blip r:embed="rId3"/>
          <a:srcRect l="16583" t="26954" r="30298" b="2263"/>
          <a:stretch/>
        </p:blipFill>
        <p:spPr>
          <a:xfrm>
            <a:off x="5243119" y="1457532"/>
            <a:ext cx="6476302" cy="4854290"/>
          </a:xfrm>
          <a:prstGeom prst="rect">
            <a:avLst/>
          </a:prstGeom>
        </p:spPr>
      </p:pic>
      <p:pic>
        <p:nvPicPr>
          <p:cNvPr id="6" name="Picture 5">
            <a:extLst>
              <a:ext uri="{FF2B5EF4-FFF2-40B4-BE49-F238E27FC236}">
                <a16:creationId xmlns:a16="http://schemas.microsoft.com/office/drawing/2014/main" id="{AB2ABB0E-7338-49B5-B0E0-D4E633393F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10332" y="427739"/>
            <a:ext cx="1034099" cy="712325"/>
          </a:xfrm>
          <a:prstGeom prst="rect">
            <a:avLst/>
          </a:prstGeom>
        </p:spPr>
      </p:pic>
    </p:spTree>
    <p:extLst>
      <p:ext uri="{BB962C8B-B14F-4D97-AF65-F5344CB8AC3E}">
        <p14:creationId xmlns:p14="http://schemas.microsoft.com/office/powerpoint/2010/main" val="3660652174"/>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4E1485-0760-4ABF-A612-28A97B86DF09}">
  <ds:schemaRefs>
    <ds:schemaRef ds:uri="http://schemas.microsoft.com/sharepoint/v3/contenttype/forms"/>
  </ds:schemaRefs>
</ds:datastoreItem>
</file>

<file path=customXml/itemProps2.xml><?xml version="1.0" encoding="utf-8"?>
<ds:datastoreItem xmlns:ds="http://schemas.openxmlformats.org/officeDocument/2006/customXml" ds:itemID="{4965EBD3-98B5-4FD2-8FAF-5D4022A9F7F4}">
  <ds:schemaRefs>
    <ds:schemaRef ds:uri="http://schemas.microsoft.com/office/2006/documentManagement/types"/>
    <ds:schemaRef ds:uri="http://purl.org/dc/elements/1.1/"/>
    <ds:schemaRef ds:uri="http://schemas.openxmlformats.org/package/2006/metadata/core-properties"/>
    <ds:schemaRef ds:uri="http://purl.org/dc/dcmitype/"/>
    <ds:schemaRef ds:uri="http://www.w3.org/XML/1998/namespace"/>
    <ds:schemaRef ds:uri="http://purl.org/dc/terms/"/>
    <ds:schemaRef ds:uri="http://schemas.microsoft.com/office/infopath/2007/PartnerControls"/>
    <ds:schemaRef ds:uri="16c05727-aa75-4e4a-9b5f-8a80a1165891"/>
    <ds:schemaRef ds:uri="71af3243-3dd4-4a8d-8c0d-dd76da1f02a5"/>
    <ds:schemaRef ds:uri="http://schemas.microsoft.com/office/2006/metadata/properties"/>
  </ds:schemaRefs>
</ds:datastoreItem>
</file>

<file path=customXml/itemProps3.xml><?xml version="1.0" encoding="utf-8"?>
<ds:datastoreItem xmlns:ds="http://schemas.openxmlformats.org/officeDocument/2006/customXml" ds:itemID="{55813238-AF3D-40EB-A3A4-550AB85131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Tourism design</Template>
  <TotalTime>3011</TotalTime>
  <Words>3753</Words>
  <Application>Microsoft Office PowerPoint</Application>
  <PresentationFormat>Widescreen</PresentationFormat>
  <Paragraphs>366</Paragraphs>
  <Slides>45</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Calibri-Bold</vt:lpstr>
      <vt:lpstr>Corbel</vt:lpstr>
      <vt:lpstr>DIN-Regular</vt:lpstr>
      <vt:lpstr>Economica-Bold</vt:lpstr>
      <vt:lpstr>Open Sans</vt:lpstr>
      <vt:lpstr>Basis</vt:lpstr>
      <vt:lpstr> Our Commitment, our Engagement,  Our Way Foreward </vt:lpstr>
      <vt:lpstr>Contents</vt:lpstr>
      <vt:lpstr>DEFINING OUR SUSTAINABILITY DRIVERS</vt:lpstr>
      <vt:lpstr>Our sustainability vision and approach      </vt:lpstr>
      <vt:lpstr>The key sustainability  advancements</vt:lpstr>
      <vt:lpstr>A brief look at sustainability  among our 3 sugar mills</vt:lpstr>
      <vt:lpstr>Why Bonsucro? </vt:lpstr>
      <vt:lpstr>Sustainability Drivers</vt:lpstr>
      <vt:lpstr>CSR Projects </vt:lpstr>
      <vt:lpstr>Alteo’s CSR projects</vt:lpstr>
      <vt:lpstr>Alteo’s CSR incentives</vt:lpstr>
      <vt:lpstr>Focus on Human Capital</vt:lpstr>
      <vt:lpstr>Other CSR projects involve…</vt:lpstr>
      <vt:lpstr>PowerPoint Presentation</vt:lpstr>
      <vt:lpstr>PowerPoint Presentation</vt:lpstr>
      <vt:lpstr>Percentage sponsorship over the past 10 years </vt:lpstr>
      <vt:lpstr>Covid‐19 emergency funds &amp; other Group supports </vt:lpstr>
      <vt:lpstr>TERRA’S RAPID RESPONSE TO THE MV WAKASHIO OIL SPILL</vt:lpstr>
      <vt:lpstr>Omnicane’s CSR Incentives</vt:lpstr>
      <vt:lpstr>PowerPoint Presentation</vt:lpstr>
      <vt:lpstr>Main targets of Omnicane’s CSR Projects</vt:lpstr>
      <vt:lpstr>Sustainability Drivers</vt:lpstr>
      <vt:lpstr>PowerPoint Presentation</vt:lpstr>
      <vt:lpstr>Defining our vision, mission and approach relative to sugar cane planters</vt:lpstr>
      <vt:lpstr>Our FairTrade commitment</vt:lpstr>
      <vt:lpstr>FairTrade Impact</vt:lpstr>
      <vt:lpstr>FairTrade Impact</vt:lpstr>
      <vt:lpstr>Omnicane Milling’s initiatives to support local planters </vt:lpstr>
      <vt:lpstr>Omnicane’s Refinery Quality &amp; Food Safety for example</vt:lpstr>
      <vt:lpstr>PowerPoint Presentation</vt:lpstr>
      <vt:lpstr>Alteo Milling’s management of input parameters for example</vt:lpstr>
      <vt:lpstr>Sustainability Drivers</vt:lpstr>
      <vt:lpstr>PowerPoint Presentation</vt:lpstr>
      <vt:lpstr>THE CIRCULAR ECONOMY WITHIN THE INDUSTRY…</vt:lpstr>
      <vt:lpstr>Key Benefits from Circular Economy</vt:lpstr>
      <vt:lpstr>Omnicane Bioethanol Distillery </vt:lpstr>
      <vt:lpstr>PowerPoint Presentation</vt:lpstr>
      <vt:lpstr>IN NUMBERS</vt:lpstr>
      <vt:lpstr>PowerPoint Presentation</vt:lpstr>
      <vt:lpstr>PowerPoint Presentation</vt:lpstr>
      <vt:lpstr>Water  Footprint Performance </vt:lpstr>
      <vt:lpstr>PowerPoint Presentation</vt:lpstr>
      <vt:lpstr>Adapting our practices to resist climate change</vt:lpstr>
      <vt:lpstr>Going Forward</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Sustainability Plan</dc:title>
  <dc:creator>Elodie Laville</dc:creator>
  <cp:lastModifiedBy>Elodie Laville</cp:lastModifiedBy>
  <cp:revision>38</cp:revision>
  <dcterms:created xsi:type="dcterms:W3CDTF">2022-01-31T05:16:53Z</dcterms:created>
  <dcterms:modified xsi:type="dcterms:W3CDTF">2022-02-17T12:38:58Z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