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4"/>
  </p:sldMasterIdLst>
  <p:notesMasterIdLst>
    <p:notesMasterId r:id="rId11"/>
  </p:notesMasterIdLst>
  <p:sldIdLst>
    <p:sldId id="258" r:id="rId5"/>
    <p:sldId id="257" r:id="rId6"/>
    <p:sldId id="263" r:id="rId7"/>
    <p:sldId id="284" r:id="rId8"/>
    <p:sldId id="264" r:id="rId9"/>
    <p:sldId id="2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esha Ramsurrun" initials="AR" lastIdx="1" clrIdx="0">
    <p:extLst>
      <p:ext uri="{19B8F6BF-5375-455C-9EA6-DF929625EA0E}">
        <p15:presenceInfo xmlns:p15="http://schemas.microsoft.com/office/powerpoint/2012/main" userId="S::aramsurrun@mauritiussugar.mu::8977e539-08f7-46b5-9b4b-9be79c23c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E2B"/>
    <a:srgbClr val="F3EFE3"/>
    <a:srgbClr val="798719"/>
    <a:srgbClr val="133039"/>
    <a:srgbClr val="000000"/>
    <a:srgbClr val="EEBB3B"/>
    <a:srgbClr val="751E19"/>
    <a:srgbClr val="78675B"/>
    <a:srgbClr val="756E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910" autoAdjust="0"/>
  </p:normalViewPr>
  <p:slideViewPr>
    <p:cSldViewPr snapToGrid="0">
      <p:cViewPr>
        <p:scale>
          <a:sx n="53" d="100"/>
          <a:sy n="53" d="100"/>
        </p:scale>
        <p:origin x="616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0B757-0603-490D-B0A9-63FD4DE2955B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4C599-62E5-409F-AEA0-FC498CF6A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E2CEA-5494-4E49-8F6C-413506539E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23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8081"/>
          <a:stretch/>
        </p:blipFill>
        <p:spPr>
          <a:xfrm>
            <a:off x="0" y="10886"/>
            <a:ext cx="12192000" cy="683622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6953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21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2"/>
          <p:cNvSpPr>
            <a:spLocks noGrp="1"/>
          </p:cNvSpPr>
          <p:nvPr>
            <p:ph type="pic" sz="quarter" idx="17"/>
          </p:nvPr>
        </p:nvSpPr>
        <p:spPr>
          <a:xfrm>
            <a:off x="9417948" y="2671364"/>
            <a:ext cx="2069561" cy="2075052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3" name="Picture Placeholder 92"/>
          <p:cNvSpPr>
            <a:spLocks noGrp="1"/>
          </p:cNvSpPr>
          <p:nvPr>
            <p:ph type="pic" sz="quarter" idx="10"/>
          </p:nvPr>
        </p:nvSpPr>
        <p:spPr>
          <a:xfrm>
            <a:off x="709574" y="2671364"/>
            <a:ext cx="2069561" cy="2075052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92"/>
          <p:cNvSpPr>
            <a:spLocks noGrp="1"/>
          </p:cNvSpPr>
          <p:nvPr>
            <p:ph type="pic" sz="quarter" idx="15"/>
          </p:nvPr>
        </p:nvSpPr>
        <p:spPr>
          <a:xfrm>
            <a:off x="3613281" y="2671364"/>
            <a:ext cx="2069561" cy="2075052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92"/>
          <p:cNvSpPr>
            <a:spLocks noGrp="1"/>
          </p:cNvSpPr>
          <p:nvPr>
            <p:ph type="pic" sz="quarter" idx="16"/>
          </p:nvPr>
        </p:nvSpPr>
        <p:spPr>
          <a:xfrm>
            <a:off x="6516988" y="2671364"/>
            <a:ext cx="2069561" cy="2075052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90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5473075" cy="57594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333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06703"/>
            <a:ext cx="12192000" cy="33421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709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803190"/>
            <a:ext cx="12192000" cy="20548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1381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502872" y="2222015"/>
            <a:ext cx="2540001" cy="2533176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12192000" cy="120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4834425" y="2222015"/>
            <a:ext cx="2540001" cy="2533176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9165979" y="2222015"/>
            <a:ext cx="2540001" cy="2533176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29"/>
          <p:cNvSpPr>
            <a:spLocks noGrp="1"/>
          </p:cNvSpPr>
          <p:nvPr>
            <p:ph type="pic" sz="quarter" idx="18"/>
          </p:nvPr>
        </p:nvSpPr>
        <p:spPr>
          <a:xfrm>
            <a:off x="2668648" y="3199288"/>
            <a:ext cx="2540001" cy="2533176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29"/>
          <p:cNvSpPr>
            <a:spLocks noGrp="1"/>
          </p:cNvSpPr>
          <p:nvPr>
            <p:ph type="pic" sz="quarter" idx="19"/>
          </p:nvPr>
        </p:nvSpPr>
        <p:spPr>
          <a:xfrm>
            <a:off x="7000202" y="3199288"/>
            <a:ext cx="2540001" cy="2533176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26381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362471"/>
            <a:ext cx="12192000" cy="21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48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17550" y="2"/>
            <a:ext cx="3756901" cy="6857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0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585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6096000" cy="2320925"/>
          </a:xfrm>
          <a:custGeom>
            <a:avLst/>
            <a:gdLst>
              <a:gd name="connsiteX0" fmla="*/ 0 w 4572000"/>
              <a:gd name="connsiteY0" fmla="*/ 0 h 2320925"/>
              <a:gd name="connsiteX1" fmla="*/ 4572000 w 4572000"/>
              <a:gd name="connsiteY1" fmla="*/ 0 h 2320925"/>
              <a:gd name="connsiteX2" fmla="*/ 2286000 w 4572000"/>
              <a:gd name="connsiteY2" fmla="*/ 2320925 h 232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320925">
                <a:moveTo>
                  <a:pt x="0" y="0"/>
                </a:moveTo>
                <a:lnTo>
                  <a:pt x="4572000" y="0"/>
                </a:lnTo>
                <a:lnTo>
                  <a:pt x="2286000" y="2320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4537076"/>
            <a:ext cx="6096000" cy="2320925"/>
          </a:xfrm>
          <a:custGeom>
            <a:avLst/>
            <a:gdLst>
              <a:gd name="connsiteX0" fmla="*/ 2286000 w 4572000"/>
              <a:gd name="connsiteY0" fmla="*/ 0 h 2320925"/>
              <a:gd name="connsiteX1" fmla="*/ 4572000 w 4572000"/>
              <a:gd name="connsiteY1" fmla="*/ 2320925 h 2320925"/>
              <a:gd name="connsiteX2" fmla="*/ 0 w 4572000"/>
              <a:gd name="connsiteY2" fmla="*/ 2320925 h 232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320925">
                <a:moveTo>
                  <a:pt x="2286000" y="0"/>
                </a:moveTo>
                <a:lnTo>
                  <a:pt x="4572000" y="2320925"/>
                </a:lnTo>
                <a:lnTo>
                  <a:pt x="0" y="2320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61103" y="1618877"/>
            <a:ext cx="3600000" cy="3600000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46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571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tx2"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3028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F8C16402-8D56-E23D-8A74-B46956E5E4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6096"/>
            <a:ext cx="12167616" cy="684580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2192" y="-6096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37608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571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08804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1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41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0309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1330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21330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3" name="Picture Placeholder 92"/>
          <p:cNvSpPr>
            <a:spLocks noGrp="1"/>
          </p:cNvSpPr>
          <p:nvPr>
            <p:ph type="pic" sz="quarter" idx="10"/>
          </p:nvPr>
        </p:nvSpPr>
        <p:spPr>
          <a:xfrm>
            <a:off x="709574" y="2873690"/>
            <a:ext cx="2293564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3" name="Picture Placeholder 92"/>
          <p:cNvSpPr>
            <a:spLocks noGrp="1"/>
          </p:cNvSpPr>
          <p:nvPr>
            <p:ph type="pic" sz="quarter" idx="15"/>
          </p:nvPr>
        </p:nvSpPr>
        <p:spPr>
          <a:xfrm>
            <a:off x="3544979" y="2873690"/>
            <a:ext cx="2293564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4" name="Picture Placeholder 92"/>
          <p:cNvSpPr>
            <a:spLocks noGrp="1"/>
          </p:cNvSpPr>
          <p:nvPr>
            <p:ph type="pic" sz="quarter" idx="16"/>
          </p:nvPr>
        </p:nvSpPr>
        <p:spPr>
          <a:xfrm>
            <a:off x="6359917" y="2873690"/>
            <a:ext cx="2293564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5" name="Picture Placeholder 92"/>
          <p:cNvSpPr>
            <a:spLocks noGrp="1"/>
          </p:cNvSpPr>
          <p:nvPr>
            <p:ph type="pic" sz="quarter" idx="17"/>
          </p:nvPr>
        </p:nvSpPr>
        <p:spPr>
          <a:xfrm>
            <a:off x="9195322" y="2873690"/>
            <a:ext cx="2293564" cy="1714919"/>
          </a:xfrm>
          <a:prstGeom prst="diamond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0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5473075" cy="5759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803190"/>
            <a:ext cx="12192000" cy="205481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5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598202" y="2328831"/>
            <a:ext cx="2798897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652994" y="3587101"/>
            <a:ext cx="2798897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4707786" y="2328831"/>
            <a:ext cx="2798897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3" name="Picture Placeholder 29"/>
          <p:cNvSpPr>
            <a:spLocks noGrp="1"/>
          </p:cNvSpPr>
          <p:nvPr>
            <p:ph type="pic" sz="quarter" idx="13"/>
          </p:nvPr>
        </p:nvSpPr>
        <p:spPr>
          <a:xfrm>
            <a:off x="6762578" y="3587101"/>
            <a:ext cx="2798897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8817369" y="2328831"/>
            <a:ext cx="2798897" cy="2098805"/>
          </a:xfrm>
          <a:prstGeom prst="diamond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12192000" cy="12046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51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362471"/>
            <a:ext cx="12192000" cy="21330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70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17550" y="2"/>
            <a:ext cx="3756901" cy="685799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0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71990AB-19F7-8A48-BC99-466C5E42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6096"/>
            <a:ext cx="12167616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6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06703"/>
            <a:ext cx="12192000" cy="334217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95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584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82E2C"/>
                </a:solidFill>
                <a:latin typeface="ProximaNova-Extrabld"/>
                <a:cs typeface="ProximaNova-Extrab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14-Oct-22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137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B0128C-3D17-4C7A-96AD-2D9C833EB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A8A8-AF38-46CE-8B50-A8E6FBDCE7EA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98B207-13A7-49E8-8925-25AA7782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FA30A-6934-47FD-8B29-A69C5056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016-ABEA-40E2-8A5E-381644F1B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13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810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9F86-F7C4-4EB7-A804-F9A32A8F3100}" type="datetimeFigureOut">
              <a:rPr lang="en-US" smtClean="0"/>
              <a:t>14-Oct-22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D255E-D6CC-4C6E-AF81-DF29147AB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3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1341AF-A44A-C5DE-693C-2C93DA930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42"/>
            <a:ext cx="12359898" cy="69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1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6096000" cy="2320925"/>
          </a:xfrm>
          <a:custGeom>
            <a:avLst/>
            <a:gdLst>
              <a:gd name="connsiteX0" fmla="*/ 0 w 4572000"/>
              <a:gd name="connsiteY0" fmla="*/ 0 h 2320925"/>
              <a:gd name="connsiteX1" fmla="*/ 4572000 w 4572000"/>
              <a:gd name="connsiteY1" fmla="*/ 0 h 2320925"/>
              <a:gd name="connsiteX2" fmla="*/ 2286000 w 4572000"/>
              <a:gd name="connsiteY2" fmla="*/ 2320925 h 232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320925">
                <a:moveTo>
                  <a:pt x="0" y="0"/>
                </a:moveTo>
                <a:lnTo>
                  <a:pt x="4572000" y="0"/>
                </a:lnTo>
                <a:lnTo>
                  <a:pt x="2286000" y="2320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4537076"/>
            <a:ext cx="6096000" cy="2320925"/>
          </a:xfrm>
          <a:custGeom>
            <a:avLst/>
            <a:gdLst>
              <a:gd name="connsiteX0" fmla="*/ 2286000 w 4572000"/>
              <a:gd name="connsiteY0" fmla="*/ 0 h 2320925"/>
              <a:gd name="connsiteX1" fmla="*/ 4572000 w 4572000"/>
              <a:gd name="connsiteY1" fmla="*/ 2320925 h 2320925"/>
              <a:gd name="connsiteX2" fmla="*/ 0 w 4572000"/>
              <a:gd name="connsiteY2" fmla="*/ 2320925 h 232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2320925">
                <a:moveTo>
                  <a:pt x="2286000" y="0"/>
                </a:moveTo>
                <a:lnTo>
                  <a:pt x="4572000" y="2320925"/>
                </a:lnTo>
                <a:lnTo>
                  <a:pt x="0" y="2320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89000" y="1800226"/>
            <a:ext cx="4292600" cy="3228975"/>
          </a:xfrm>
          <a:prstGeom prst="diamond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597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16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8280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5475" y="3728104"/>
            <a:ext cx="1726740" cy="1301097"/>
          </a:xfrm>
          <a:prstGeom prst="diamond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106362" y="3728104"/>
            <a:ext cx="1726740" cy="1301097"/>
          </a:xfrm>
          <a:prstGeom prst="diamond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358901" y="3728104"/>
            <a:ext cx="1726740" cy="1301097"/>
          </a:xfrm>
          <a:prstGeom prst="diamond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16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1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030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1832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1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125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085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821" r:id="rId3"/>
    <p:sldLayoutId id="2147483824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2" r:id="rId32"/>
    <p:sldLayoutId id="2147483825" r:id="rId33"/>
    <p:sldLayoutId id="2147483826" r:id="rId34"/>
    <p:sldLayoutId id="2147483827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06511" y="470830"/>
            <a:ext cx="5178979" cy="5178979"/>
            <a:chOff x="3506512" y="479921"/>
            <a:chExt cx="5178979" cy="5178979"/>
          </a:xfrm>
          <a:solidFill>
            <a:srgbClr val="382E2B">
              <a:alpha val="58000"/>
            </a:srgbClr>
          </a:solidFill>
        </p:grpSpPr>
        <p:sp>
          <p:nvSpPr>
            <p:cNvPr id="3" name="Diamond 2"/>
            <p:cNvSpPr/>
            <p:nvPr/>
          </p:nvSpPr>
          <p:spPr>
            <a:xfrm>
              <a:off x="3506512" y="479921"/>
              <a:ext cx="5178979" cy="5178979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>
              <a:off x="3741920" y="715329"/>
              <a:ext cx="4708163" cy="4708162"/>
            </a:xfrm>
            <a:prstGeom prst="diamond">
              <a:avLst/>
            </a:prstGeom>
            <a:solidFill>
              <a:srgbClr val="382E2B"/>
            </a:solidFill>
            <a:ln w="28575">
              <a:solidFill>
                <a:srgbClr val="7987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79134" y="1598618"/>
              <a:ext cx="2633734" cy="2701958"/>
              <a:chOff x="3321996" y="1670601"/>
              <a:chExt cx="2394304" cy="2456326"/>
            </a:xfrm>
            <a:grpFill/>
          </p:grpSpPr>
          <p:sp>
            <p:nvSpPr>
              <p:cNvPr id="20" name="TextBox 19"/>
              <p:cNvSpPr txBox="1"/>
              <p:nvPr/>
            </p:nvSpPr>
            <p:spPr>
              <a:xfrm>
                <a:off x="3634460" y="3847130"/>
                <a:ext cx="1752684" cy="279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Official Launch</a:t>
                </a: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321996" y="1670601"/>
                <a:ext cx="2394304" cy="2097340"/>
                <a:chOff x="3266407" y="2067657"/>
                <a:chExt cx="2394304" cy="2097340"/>
              </a:xfrm>
              <a:grpFill/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3266407" y="2748475"/>
                  <a:ext cx="2394304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MSS Club</a:t>
                  </a: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Isosceles Triangle 22"/>
                <p:cNvSpPr/>
                <p:nvPr/>
              </p:nvSpPr>
              <p:spPr>
                <a:xfrm>
                  <a:off x="4108966" y="2067657"/>
                  <a:ext cx="709187" cy="283770"/>
                </a:xfrm>
                <a:prstGeom prst="triangle">
                  <a:avLst/>
                </a:prstGeom>
                <a:solidFill>
                  <a:srgbClr val="7987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 rot="10800000">
                  <a:off x="4108966" y="3881227"/>
                  <a:ext cx="709187" cy="283770"/>
                </a:xfrm>
                <a:prstGeom prst="triangle">
                  <a:avLst/>
                </a:prstGeom>
                <a:solidFill>
                  <a:srgbClr val="7987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2636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 descr="A picture containing grass, outdoor, farm machine&#10;&#10;Description automatically generated">
            <a:extLst>
              <a:ext uri="{FF2B5EF4-FFF2-40B4-BE49-F238E27FC236}">
                <a16:creationId xmlns:a16="http://schemas.microsoft.com/office/drawing/2014/main" id="{3E864953-C411-BCD8-0409-9C540E541A1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16165"/>
          <a:stretch>
            <a:fillRect/>
          </a:stretch>
        </p:blipFill>
        <p:spPr/>
      </p:pic>
      <p:pic>
        <p:nvPicPr>
          <p:cNvPr id="41" name="Picture Placeholder 4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FD3B54C3-ABEF-FC8B-695B-E9B814D9A8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8" b="24618"/>
          <a:stretch>
            <a:fillRect/>
          </a:stretch>
        </p:blipFill>
        <p:spPr/>
      </p:pic>
      <p:sp>
        <p:nvSpPr>
          <p:cNvPr id="31" name="Isosceles Triangle 30"/>
          <p:cNvSpPr/>
          <p:nvPr/>
        </p:nvSpPr>
        <p:spPr>
          <a:xfrm flipV="1">
            <a:off x="0" y="-3761"/>
            <a:ext cx="6096000" cy="23209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0" y="4542214"/>
            <a:ext cx="6096000" cy="23209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/>
          <p:cNvSpPr/>
          <p:nvPr/>
        </p:nvSpPr>
        <p:spPr>
          <a:xfrm>
            <a:off x="964621" y="1322395"/>
            <a:ext cx="4192964" cy="4192964"/>
          </a:xfrm>
          <a:prstGeom prst="diamond">
            <a:avLst/>
          </a:prstGeom>
          <a:noFill/>
          <a:ln w="28575">
            <a:solidFill>
              <a:srgbClr val="7987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food, meal&#10;&#10;Description automatically generated">
            <a:extLst>
              <a:ext uri="{FF2B5EF4-FFF2-40B4-BE49-F238E27FC236}">
                <a16:creationId xmlns:a16="http://schemas.microsoft.com/office/drawing/2014/main" id="{87DB40C1-64A3-4D76-6DEA-8B42C9412F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7" b="16637"/>
          <a:stretch>
            <a:fillRect/>
          </a:stretch>
        </p:blipFill>
        <p:spPr/>
      </p:pic>
      <p:sp>
        <p:nvSpPr>
          <p:cNvPr id="57" name="Content Placeholder 4">
            <a:extLst>
              <a:ext uri="{FF2B5EF4-FFF2-40B4-BE49-F238E27FC236}">
                <a16:creationId xmlns:a16="http://schemas.microsoft.com/office/drawing/2014/main" id="{D45E5B51-FE3F-1678-609F-287E750383D8}"/>
              </a:ext>
            </a:extLst>
          </p:cNvPr>
          <p:cNvSpPr txBox="1">
            <a:spLocks/>
          </p:cNvSpPr>
          <p:nvPr/>
        </p:nvSpPr>
        <p:spPr>
          <a:xfrm>
            <a:off x="5364414" y="1414176"/>
            <a:ext cx="6827586" cy="13638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a platform of exchange and interaction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Sustain the long-lasting relationship with our partners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6A34804-5237-43B0-96B0-3E529BD2C249}"/>
              </a:ext>
            </a:extLst>
          </p:cNvPr>
          <p:cNvSpPr/>
          <p:nvPr/>
        </p:nvSpPr>
        <p:spPr>
          <a:xfrm>
            <a:off x="4983993" y="1618877"/>
            <a:ext cx="321833" cy="265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285750" indent="-285750">
              <a:buBlip>
                <a:blip r:embed="rId6"/>
              </a:buBlip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1088C-FA07-480D-6ED4-F65E46F0E6C7}"/>
              </a:ext>
            </a:extLst>
          </p:cNvPr>
          <p:cNvSpPr txBox="1"/>
          <p:nvPr/>
        </p:nvSpPr>
        <p:spPr>
          <a:xfrm>
            <a:off x="5596569" y="460867"/>
            <a:ext cx="6595431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12700" marR="260350" algn="ctr">
              <a:spcBef>
                <a:spcPts val="935"/>
              </a:spcBef>
            </a:pPr>
            <a:r>
              <a:rPr lang="en-US" sz="2800" b="1" dirty="0">
                <a:solidFill>
                  <a:srgbClr val="751E1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OBJECTIVES OF THE MSS CLUB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800406B-33B9-0527-676C-B3E4E644D394}"/>
              </a:ext>
            </a:extLst>
          </p:cNvPr>
          <p:cNvSpPr/>
          <p:nvPr/>
        </p:nvSpPr>
        <p:spPr>
          <a:xfrm>
            <a:off x="5013287" y="2240582"/>
            <a:ext cx="321833" cy="2651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E672CF-F4AB-A045-BBDB-0F901071FC23}"/>
              </a:ext>
            </a:extLst>
          </p:cNvPr>
          <p:cNvGrpSpPr/>
          <p:nvPr/>
        </p:nvGrpSpPr>
        <p:grpSpPr>
          <a:xfrm>
            <a:off x="4998077" y="3838789"/>
            <a:ext cx="7153069" cy="1831850"/>
            <a:chOff x="4980341" y="3936039"/>
            <a:chExt cx="7153069" cy="1831850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6EAC847A-F49C-0E6C-368C-0DEC732B9830}"/>
                </a:ext>
              </a:extLst>
            </p:cNvPr>
            <p:cNvSpPr/>
            <p:nvPr/>
          </p:nvSpPr>
          <p:spPr>
            <a:xfrm>
              <a:off x="4980341" y="4190017"/>
              <a:ext cx="321833" cy="2651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E8F2EB8E-041F-7797-B90F-6417C661995B}"/>
                </a:ext>
              </a:extLst>
            </p:cNvPr>
            <p:cNvSpPr/>
            <p:nvPr/>
          </p:nvSpPr>
          <p:spPr>
            <a:xfrm>
              <a:off x="4980341" y="5250776"/>
              <a:ext cx="321833" cy="2651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Content Placeholder 4">
              <a:extLst>
                <a:ext uri="{FF2B5EF4-FFF2-40B4-BE49-F238E27FC236}">
                  <a16:creationId xmlns:a16="http://schemas.microsoft.com/office/drawing/2014/main" id="{11090E3D-D23C-4136-2D4C-CF972CF38BD3}"/>
                </a:ext>
              </a:extLst>
            </p:cNvPr>
            <p:cNvSpPr txBox="1">
              <a:spLocks/>
            </p:cNvSpPr>
            <p:nvPr/>
          </p:nvSpPr>
          <p:spPr>
            <a:xfrm>
              <a:off x="5305825" y="3936039"/>
              <a:ext cx="6827585" cy="1831850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50000"/>
                </a:lnSpc>
                <a:buNone/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Support our partners in developing and increasing their sales</a:t>
              </a:r>
            </a:p>
            <a:p>
              <a:pPr marL="0" indent="0" algn="just">
                <a:lnSpc>
                  <a:spcPct val="150000"/>
                </a:lnSpc>
                <a:buNone/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Enhance our Customers’ Responsible Sourcing Vision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52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85FF22-E904-6DAF-586B-6A7C41F3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/>
          <a:stretch/>
        </p:blipFill>
        <p:spPr>
          <a:xfrm>
            <a:off x="0" y="1"/>
            <a:ext cx="5948078" cy="687042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73370" y="200180"/>
            <a:ext cx="5414678" cy="550792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 marR="260350" algn="ctr">
              <a:lnSpc>
                <a:spcPct val="100000"/>
              </a:lnSpc>
              <a:spcBef>
                <a:spcPts val="935"/>
              </a:spcBef>
            </a:pPr>
            <a:r>
              <a:rPr lang="en-US" sz="2800" dirty="0">
                <a:solidFill>
                  <a:srgbClr val="751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 A MEMBER</a:t>
            </a:r>
            <a:endParaRPr sz="2800" dirty="0">
              <a:solidFill>
                <a:srgbClr val="751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DDAB3-BD8C-1D69-3477-26CACFBA0545}"/>
              </a:ext>
            </a:extLst>
          </p:cNvPr>
          <p:cNvSpPr txBox="1"/>
          <p:nvPr/>
        </p:nvSpPr>
        <p:spPr>
          <a:xfrm>
            <a:off x="6388515" y="1392430"/>
            <a:ext cx="568156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membership package is designed to bring real benefits to you and your company and likewise to the Mauritius Sugar Community.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existing and potential customer willing to partner with the MSS and sharing a common vision in enhancing our brand value and sales</a:t>
            </a:r>
          </a:p>
          <a:p>
            <a:endParaRPr lang="en-US" dirty="0"/>
          </a:p>
        </p:txBody>
      </p:sp>
      <p:sp>
        <p:nvSpPr>
          <p:cNvPr id="58" name="object 5">
            <a:extLst>
              <a:ext uri="{FF2B5EF4-FFF2-40B4-BE49-F238E27FC236}">
                <a16:creationId xmlns:a16="http://schemas.microsoft.com/office/drawing/2014/main" id="{480C1566-F5CF-0DA0-BE08-35FE205363BF}"/>
              </a:ext>
            </a:extLst>
          </p:cNvPr>
          <p:cNvSpPr/>
          <p:nvPr/>
        </p:nvSpPr>
        <p:spPr>
          <a:xfrm>
            <a:off x="6007380" y="1571023"/>
            <a:ext cx="321833" cy="265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">
            <a:extLst>
              <a:ext uri="{FF2B5EF4-FFF2-40B4-BE49-F238E27FC236}">
                <a16:creationId xmlns:a16="http://schemas.microsoft.com/office/drawing/2014/main" id="{4057D894-876C-B101-E42A-859077C9E7C3}"/>
              </a:ext>
            </a:extLst>
          </p:cNvPr>
          <p:cNvSpPr/>
          <p:nvPr/>
        </p:nvSpPr>
        <p:spPr>
          <a:xfrm>
            <a:off x="6037031" y="3163861"/>
            <a:ext cx="321833" cy="265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AD18C4C-09C4-06F2-BE7F-68DEEBFED0E0}"/>
              </a:ext>
            </a:extLst>
          </p:cNvPr>
          <p:cNvSpPr/>
          <p:nvPr/>
        </p:nvSpPr>
        <p:spPr>
          <a:xfrm>
            <a:off x="-6663" y="4151585"/>
            <a:ext cx="12198663" cy="2706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-1169987" y="1679135"/>
            <a:ext cx="6980664" cy="638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407141" y="1435248"/>
            <a:ext cx="1730543" cy="2499662"/>
          </a:xfrm>
          <a:custGeom>
            <a:avLst/>
            <a:gdLst>
              <a:gd name="T0" fmla="*/ 0 w 1923"/>
              <a:gd name="T1" fmla="*/ 2648 h 3150"/>
              <a:gd name="T2" fmla="*/ 0 w 1923"/>
              <a:gd name="T3" fmla="*/ 3150 h 3150"/>
              <a:gd name="T4" fmla="*/ 1923 w 1923"/>
              <a:gd name="T5" fmla="*/ 1477 h 3150"/>
              <a:gd name="T6" fmla="*/ 1923 w 1923"/>
              <a:gd name="T7" fmla="*/ 0 h 3150"/>
              <a:gd name="T8" fmla="*/ 0 w 1923"/>
              <a:gd name="T9" fmla="*/ 2648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2648"/>
                </a:move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  <a:lnTo>
                  <a:pt x="0" y="264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1407141" y="1435248"/>
            <a:ext cx="1730543" cy="2499662"/>
          </a:xfrm>
          <a:custGeom>
            <a:avLst/>
            <a:gdLst>
              <a:gd name="T0" fmla="*/ 1923 w 1923"/>
              <a:gd name="T1" fmla="*/ 0 h 3150"/>
              <a:gd name="T2" fmla="*/ 0 w 1923"/>
              <a:gd name="T3" fmla="*/ 2648 h 3150"/>
              <a:gd name="T4" fmla="*/ 0 w 1923"/>
              <a:gd name="T5" fmla="*/ 3150 h 3150"/>
              <a:gd name="T6" fmla="*/ 1923 w 1923"/>
              <a:gd name="T7" fmla="*/ 1477 h 3150"/>
              <a:gd name="T8" fmla="*/ 1923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1923" y="0"/>
                </a:moveTo>
                <a:lnTo>
                  <a:pt x="0" y="2648"/>
                </a:ln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26" name="Freeform 124"/>
          <p:cNvSpPr>
            <a:spLocks/>
          </p:cNvSpPr>
          <p:nvPr/>
        </p:nvSpPr>
        <p:spPr bwMode="auto">
          <a:xfrm>
            <a:off x="294143" y="2527869"/>
            <a:ext cx="6139949" cy="1167303"/>
          </a:xfrm>
          <a:custGeom>
            <a:avLst/>
            <a:gdLst>
              <a:gd name="T0" fmla="*/ 5099 w 5780"/>
              <a:gd name="T1" fmla="*/ 0 h 1471"/>
              <a:gd name="T2" fmla="*/ 0 w 5780"/>
              <a:gd name="T3" fmla="*/ 0 h 1471"/>
              <a:gd name="T4" fmla="*/ 0 w 5780"/>
              <a:gd name="T5" fmla="*/ 1471 h 1471"/>
              <a:gd name="T6" fmla="*/ 5099 w 5780"/>
              <a:gd name="T7" fmla="*/ 1471 h 1471"/>
              <a:gd name="T8" fmla="*/ 5780 w 5780"/>
              <a:gd name="T9" fmla="*/ 735 h 1471"/>
              <a:gd name="T10" fmla="*/ 5099 w 5780"/>
              <a:gd name="T11" fmla="*/ 0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1">
                <a:moveTo>
                  <a:pt x="5099" y="0"/>
                </a:moveTo>
                <a:lnTo>
                  <a:pt x="0" y="0"/>
                </a:lnTo>
                <a:lnTo>
                  <a:pt x="0" y="1471"/>
                </a:lnTo>
                <a:lnTo>
                  <a:pt x="5099" y="1471"/>
                </a:lnTo>
                <a:lnTo>
                  <a:pt x="5780" y="735"/>
                </a:lnTo>
                <a:lnTo>
                  <a:pt x="5099" y="0"/>
                </a:lnTo>
                <a:close/>
              </a:path>
            </a:pathLst>
          </a:custGeom>
          <a:solidFill>
            <a:srgbClr val="382E2B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28" name="Freeform 126"/>
          <p:cNvSpPr>
            <a:spLocks/>
          </p:cNvSpPr>
          <p:nvPr/>
        </p:nvSpPr>
        <p:spPr bwMode="auto">
          <a:xfrm>
            <a:off x="-1407141" y="2735072"/>
            <a:ext cx="1730543" cy="1641048"/>
          </a:xfrm>
          <a:custGeom>
            <a:avLst/>
            <a:gdLst>
              <a:gd name="T0" fmla="*/ 0 w 1923"/>
              <a:gd name="T1" fmla="*/ 1566 h 2068"/>
              <a:gd name="T2" fmla="*/ 0 w 1923"/>
              <a:gd name="T3" fmla="*/ 2068 h 2068"/>
              <a:gd name="T4" fmla="*/ 1923 w 1923"/>
              <a:gd name="T5" fmla="*/ 1471 h 2068"/>
              <a:gd name="T6" fmla="*/ 1923 w 1923"/>
              <a:gd name="T7" fmla="*/ 0 h 2068"/>
              <a:gd name="T8" fmla="*/ 0 w 1923"/>
              <a:gd name="T9" fmla="*/ 1566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0" y="1566"/>
                </a:move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  <a:lnTo>
                  <a:pt x="0" y="15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29" name="Freeform 127"/>
          <p:cNvSpPr>
            <a:spLocks/>
          </p:cNvSpPr>
          <p:nvPr/>
        </p:nvSpPr>
        <p:spPr bwMode="auto">
          <a:xfrm>
            <a:off x="-1430999" y="2525418"/>
            <a:ext cx="1730543" cy="1641048"/>
          </a:xfrm>
          <a:custGeom>
            <a:avLst/>
            <a:gdLst>
              <a:gd name="T0" fmla="*/ 1923 w 1923"/>
              <a:gd name="T1" fmla="*/ 0 h 2068"/>
              <a:gd name="T2" fmla="*/ 0 w 1923"/>
              <a:gd name="T3" fmla="*/ 1566 h 2068"/>
              <a:gd name="T4" fmla="*/ 0 w 1923"/>
              <a:gd name="T5" fmla="*/ 2068 h 2068"/>
              <a:gd name="T6" fmla="*/ 1923 w 1923"/>
              <a:gd name="T7" fmla="*/ 1471 h 2068"/>
              <a:gd name="T8" fmla="*/ 1923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1923" y="0"/>
                </a:moveTo>
                <a:lnTo>
                  <a:pt x="0" y="1566"/>
                </a:ln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  <a:close/>
              </a:path>
            </a:pathLst>
          </a:custGeom>
          <a:solidFill>
            <a:srgbClr val="382E2B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0" name="Freeform 128"/>
          <p:cNvSpPr>
            <a:spLocks/>
          </p:cNvSpPr>
          <p:nvPr/>
        </p:nvSpPr>
        <p:spPr bwMode="auto">
          <a:xfrm>
            <a:off x="-1407141" y="2735072"/>
            <a:ext cx="1730543" cy="1641048"/>
          </a:xfrm>
          <a:custGeom>
            <a:avLst/>
            <a:gdLst>
              <a:gd name="T0" fmla="*/ 1923 w 1923"/>
              <a:gd name="T1" fmla="*/ 0 h 2068"/>
              <a:gd name="T2" fmla="*/ 0 w 1923"/>
              <a:gd name="T3" fmla="*/ 1566 h 2068"/>
              <a:gd name="T4" fmla="*/ 0 w 1923"/>
              <a:gd name="T5" fmla="*/ 2068 h 2068"/>
              <a:gd name="T6" fmla="*/ 1923 w 1923"/>
              <a:gd name="T7" fmla="*/ 1471 h 2068"/>
              <a:gd name="T8" fmla="*/ 1923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1923" y="0"/>
                </a:moveTo>
                <a:lnTo>
                  <a:pt x="0" y="1566"/>
                </a:ln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1" name="Freeform 129"/>
          <p:cNvSpPr>
            <a:spLocks/>
          </p:cNvSpPr>
          <p:nvPr/>
        </p:nvSpPr>
        <p:spPr bwMode="auto">
          <a:xfrm>
            <a:off x="323401" y="4034896"/>
            <a:ext cx="6134549" cy="1166509"/>
          </a:xfrm>
          <a:custGeom>
            <a:avLst/>
            <a:gdLst>
              <a:gd name="T0" fmla="*/ 5105 w 5786"/>
              <a:gd name="T1" fmla="*/ 0 h 1470"/>
              <a:gd name="T2" fmla="*/ 0 w 5786"/>
              <a:gd name="T3" fmla="*/ 0 h 1470"/>
              <a:gd name="T4" fmla="*/ 0 w 5786"/>
              <a:gd name="T5" fmla="*/ 1470 h 1470"/>
              <a:gd name="T6" fmla="*/ 5105 w 5786"/>
              <a:gd name="T7" fmla="*/ 1470 h 1470"/>
              <a:gd name="T8" fmla="*/ 5786 w 5786"/>
              <a:gd name="T9" fmla="*/ 735 h 1470"/>
              <a:gd name="T10" fmla="*/ 5105 w 5786"/>
              <a:gd name="T11" fmla="*/ 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6" h="1470">
                <a:moveTo>
                  <a:pt x="5105" y="0"/>
                </a:moveTo>
                <a:lnTo>
                  <a:pt x="0" y="0"/>
                </a:lnTo>
                <a:lnTo>
                  <a:pt x="0" y="1470"/>
                </a:lnTo>
                <a:lnTo>
                  <a:pt x="5105" y="1470"/>
                </a:lnTo>
                <a:lnTo>
                  <a:pt x="5786" y="735"/>
                </a:lnTo>
                <a:lnTo>
                  <a:pt x="5105" y="0"/>
                </a:lnTo>
                <a:close/>
              </a:path>
            </a:pathLst>
          </a:custGeom>
          <a:solidFill>
            <a:srgbClr val="133039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3" name="Freeform 131"/>
          <p:cNvSpPr>
            <a:spLocks/>
          </p:cNvSpPr>
          <p:nvPr/>
        </p:nvSpPr>
        <p:spPr bwMode="auto">
          <a:xfrm>
            <a:off x="-1407141" y="4034896"/>
            <a:ext cx="1730543" cy="1166509"/>
          </a:xfrm>
          <a:custGeom>
            <a:avLst/>
            <a:gdLst>
              <a:gd name="T0" fmla="*/ 0 w 1923"/>
              <a:gd name="T1" fmla="*/ 484 h 1470"/>
              <a:gd name="T2" fmla="*/ 0 w 1923"/>
              <a:gd name="T3" fmla="*/ 986 h 1470"/>
              <a:gd name="T4" fmla="*/ 1923 w 1923"/>
              <a:gd name="T5" fmla="*/ 1470 h 1470"/>
              <a:gd name="T6" fmla="*/ 1923 w 1923"/>
              <a:gd name="T7" fmla="*/ 0 h 1470"/>
              <a:gd name="T8" fmla="*/ 0 w 1923"/>
              <a:gd name="T9" fmla="*/ 484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0" y="484"/>
                </a:move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  <a:lnTo>
                  <a:pt x="0" y="4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4" name="Freeform 132"/>
          <p:cNvSpPr>
            <a:spLocks/>
          </p:cNvSpPr>
          <p:nvPr/>
        </p:nvSpPr>
        <p:spPr bwMode="auto">
          <a:xfrm>
            <a:off x="-1383283" y="4027397"/>
            <a:ext cx="1730543" cy="1166509"/>
          </a:xfrm>
          <a:custGeom>
            <a:avLst/>
            <a:gdLst>
              <a:gd name="T0" fmla="*/ 1923 w 1923"/>
              <a:gd name="T1" fmla="*/ 0 h 1470"/>
              <a:gd name="T2" fmla="*/ 0 w 1923"/>
              <a:gd name="T3" fmla="*/ 484 h 1470"/>
              <a:gd name="T4" fmla="*/ 0 w 1923"/>
              <a:gd name="T5" fmla="*/ 986 h 1470"/>
              <a:gd name="T6" fmla="*/ 1923 w 1923"/>
              <a:gd name="T7" fmla="*/ 1470 h 1470"/>
              <a:gd name="T8" fmla="*/ 1923 w 1923"/>
              <a:gd name="T9" fmla="*/ 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1923" y="0"/>
                </a:moveTo>
                <a:lnTo>
                  <a:pt x="0" y="484"/>
                </a:ln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  <a:close/>
              </a:path>
            </a:pathLst>
          </a:custGeom>
          <a:solidFill>
            <a:srgbClr val="133039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5" name="Freeform 133"/>
          <p:cNvSpPr>
            <a:spLocks/>
          </p:cNvSpPr>
          <p:nvPr/>
        </p:nvSpPr>
        <p:spPr bwMode="auto">
          <a:xfrm>
            <a:off x="-1407141" y="4034896"/>
            <a:ext cx="1730543" cy="1166509"/>
          </a:xfrm>
          <a:custGeom>
            <a:avLst/>
            <a:gdLst>
              <a:gd name="T0" fmla="*/ 1923 w 1923"/>
              <a:gd name="T1" fmla="*/ 0 h 1470"/>
              <a:gd name="T2" fmla="*/ 0 w 1923"/>
              <a:gd name="T3" fmla="*/ 484 h 1470"/>
              <a:gd name="T4" fmla="*/ 0 w 1923"/>
              <a:gd name="T5" fmla="*/ 986 h 1470"/>
              <a:gd name="T6" fmla="*/ 1923 w 1923"/>
              <a:gd name="T7" fmla="*/ 1470 h 1470"/>
              <a:gd name="T8" fmla="*/ 1923 w 1923"/>
              <a:gd name="T9" fmla="*/ 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1923" y="0"/>
                </a:moveTo>
                <a:lnTo>
                  <a:pt x="0" y="484"/>
                </a:ln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6" name="Freeform 134"/>
          <p:cNvSpPr>
            <a:spLocks/>
          </p:cNvSpPr>
          <p:nvPr/>
        </p:nvSpPr>
        <p:spPr bwMode="auto">
          <a:xfrm>
            <a:off x="323401" y="5344243"/>
            <a:ext cx="6134549" cy="1171270"/>
          </a:xfrm>
          <a:custGeom>
            <a:avLst/>
            <a:gdLst>
              <a:gd name="T0" fmla="*/ 5099 w 5780"/>
              <a:gd name="T1" fmla="*/ 0 h 1476"/>
              <a:gd name="T2" fmla="*/ 0 w 5780"/>
              <a:gd name="T3" fmla="*/ 0 h 1476"/>
              <a:gd name="T4" fmla="*/ 0 w 5780"/>
              <a:gd name="T5" fmla="*/ 1476 h 1476"/>
              <a:gd name="T6" fmla="*/ 5099 w 5780"/>
              <a:gd name="T7" fmla="*/ 1476 h 1476"/>
              <a:gd name="T8" fmla="*/ 5780 w 5780"/>
              <a:gd name="T9" fmla="*/ 741 h 1476"/>
              <a:gd name="T10" fmla="*/ 5099 w 5780"/>
              <a:gd name="T11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6">
                <a:moveTo>
                  <a:pt x="5099" y="0"/>
                </a:moveTo>
                <a:lnTo>
                  <a:pt x="0" y="0"/>
                </a:lnTo>
                <a:lnTo>
                  <a:pt x="0" y="1476"/>
                </a:lnTo>
                <a:lnTo>
                  <a:pt x="5099" y="1476"/>
                </a:lnTo>
                <a:lnTo>
                  <a:pt x="5780" y="741"/>
                </a:lnTo>
                <a:lnTo>
                  <a:pt x="5099" y="0"/>
                </a:lnTo>
                <a:close/>
              </a:path>
            </a:pathLst>
          </a:custGeom>
          <a:solidFill>
            <a:srgbClr val="EEBB3B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7" name="Freeform 135"/>
          <p:cNvSpPr>
            <a:spLocks/>
          </p:cNvSpPr>
          <p:nvPr/>
        </p:nvSpPr>
        <p:spPr bwMode="auto">
          <a:xfrm>
            <a:off x="318001" y="5311968"/>
            <a:ext cx="4815974" cy="1171270"/>
          </a:xfrm>
          <a:custGeom>
            <a:avLst/>
            <a:gdLst>
              <a:gd name="T0" fmla="*/ 5099 w 5780"/>
              <a:gd name="T1" fmla="*/ 0 h 1476"/>
              <a:gd name="T2" fmla="*/ 0 w 5780"/>
              <a:gd name="T3" fmla="*/ 0 h 1476"/>
              <a:gd name="T4" fmla="*/ 0 w 5780"/>
              <a:gd name="T5" fmla="*/ 1476 h 1476"/>
              <a:gd name="T6" fmla="*/ 5099 w 5780"/>
              <a:gd name="T7" fmla="*/ 1476 h 1476"/>
              <a:gd name="T8" fmla="*/ 5780 w 5780"/>
              <a:gd name="T9" fmla="*/ 741 h 1476"/>
              <a:gd name="T10" fmla="*/ 5099 w 5780"/>
              <a:gd name="T11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6">
                <a:moveTo>
                  <a:pt x="5099" y="0"/>
                </a:moveTo>
                <a:lnTo>
                  <a:pt x="0" y="0"/>
                </a:lnTo>
                <a:lnTo>
                  <a:pt x="0" y="1476"/>
                </a:lnTo>
                <a:lnTo>
                  <a:pt x="5099" y="1476"/>
                </a:lnTo>
                <a:lnTo>
                  <a:pt x="5780" y="741"/>
                </a:lnTo>
                <a:lnTo>
                  <a:pt x="50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39" name="Freeform 137"/>
          <p:cNvSpPr>
            <a:spLocks/>
          </p:cNvSpPr>
          <p:nvPr/>
        </p:nvSpPr>
        <p:spPr bwMode="auto">
          <a:xfrm>
            <a:off x="-1407141" y="4860181"/>
            <a:ext cx="1730543" cy="1641048"/>
          </a:xfrm>
          <a:custGeom>
            <a:avLst/>
            <a:gdLst>
              <a:gd name="T0" fmla="*/ 0 w 1923"/>
              <a:gd name="T1" fmla="*/ 0 h 2068"/>
              <a:gd name="T2" fmla="*/ 0 w 1923"/>
              <a:gd name="T3" fmla="*/ 502 h 2068"/>
              <a:gd name="T4" fmla="*/ 1923 w 1923"/>
              <a:gd name="T5" fmla="*/ 2068 h 2068"/>
              <a:gd name="T6" fmla="*/ 1923 w 1923"/>
              <a:gd name="T7" fmla="*/ 592 h 2068"/>
              <a:gd name="T8" fmla="*/ 0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0" y="0"/>
                </a:moveTo>
                <a:lnTo>
                  <a:pt x="0" y="502"/>
                </a:lnTo>
                <a:lnTo>
                  <a:pt x="1923" y="2068"/>
                </a:lnTo>
                <a:lnTo>
                  <a:pt x="1923" y="59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41" name="Freeform 139"/>
          <p:cNvSpPr>
            <a:spLocks/>
          </p:cNvSpPr>
          <p:nvPr/>
        </p:nvSpPr>
        <p:spPr bwMode="auto">
          <a:xfrm>
            <a:off x="-1403316" y="4866966"/>
            <a:ext cx="1730543" cy="1641048"/>
          </a:xfrm>
          <a:custGeom>
            <a:avLst/>
            <a:gdLst>
              <a:gd name="T0" fmla="*/ 0 w 1923"/>
              <a:gd name="T1" fmla="*/ 0 h 2068"/>
              <a:gd name="T2" fmla="*/ 0 w 1923"/>
              <a:gd name="T3" fmla="*/ 502 h 2068"/>
              <a:gd name="T4" fmla="*/ 1923 w 1923"/>
              <a:gd name="T5" fmla="*/ 2068 h 2068"/>
              <a:gd name="T6" fmla="*/ 1923 w 1923"/>
              <a:gd name="T7" fmla="*/ 610 h 2068"/>
              <a:gd name="T8" fmla="*/ 1923 w 1923"/>
              <a:gd name="T9" fmla="*/ 592 h 2068"/>
              <a:gd name="T10" fmla="*/ 0 w 1923"/>
              <a:gd name="T11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3" h="2068">
                <a:moveTo>
                  <a:pt x="0" y="0"/>
                </a:moveTo>
                <a:lnTo>
                  <a:pt x="0" y="502"/>
                </a:lnTo>
                <a:lnTo>
                  <a:pt x="1923" y="2068"/>
                </a:lnTo>
                <a:lnTo>
                  <a:pt x="1923" y="610"/>
                </a:lnTo>
                <a:lnTo>
                  <a:pt x="1923" y="592"/>
                </a:lnTo>
                <a:lnTo>
                  <a:pt x="0" y="0"/>
                </a:lnTo>
              </a:path>
            </a:pathLst>
          </a:custGeom>
          <a:solidFill>
            <a:srgbClr val="EEBB3B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8279" y="2597568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2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1137754" y="2546655"/>
            <a:ext cx="3743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MARKETING SUPPORT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157662" y="2924814"/>
            <a:ext cx="5153014" cy="87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Know how to market Mauritius Special Sugars</a:t>
            </a:r>
          </a:p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Support in your branding and/or those of your customers</a:t>
            </a:r>
          </a:p>
          <a:p>
            <a:pPr>
              <a:lnSpc>
                <a:spcPts val="2120"/>
              </a:lnSpc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82137" y="4130177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3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138360" y="4158399"/>
            <a:ext cx="3860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l" font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RESPONSIBLE SOURCING SUPPORT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181520" y="4534439"/>
            <a:ext cx="3355829" cy="33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Enhance your Responsible Sourcing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82137" y="5413615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4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251080" y="5373926"/>
            <a:ext cx="3653850" cy="342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SOCIAL EVENTS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251080" y="5722039"/>
            <a:ext cx="5008491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Sharing of knowledge and experience</a:t>
            </a: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18001" y="710385"/>
            <a:ext cx="6139949" cy="1282627"/>
          </a:xfrm>
          <a:custGeom>
            <a:avLst/>
            <a:gdLst>
              <a:gd name="T0" fmla="*/ 5099 w 5780"/>
              <a:gd name="T1" fmla="*/ 0 h 1477"/>
              <a:gd name="T2" fmla="*/ 0 w 5780"/>
              <a:gd name="T3" fmla="*/ 0 h 1477"/>
              <a:gd name="T4" fmla="*/ 0 w 5780"/>
              <a:gd name="T5" fmla="*/ 1477 h 1477"/>
              <a:gd name="T6" fmla="*/ 5099 w 5780"/>
              <a:gd name="T7" fmla="*/ 1477 h 1477"/>
              <a:gd name="T8" fmla="*/ 5780 w 5780"/>
              <a:gd name="T9" fmla="*/ 735 h 1477"/>
              <a:gd name="T10" fmla="*/ 5099 w 5780"/>
              <a:gd name="T11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7">
                <a:moveTo>
                  <a:pt x="5099" y="0"/>
                </a:moveTo>
                <a:lnTo>
                  <a:pt x="0" y="0"/>
                </a:lnTo>
                <a:lnTo>
                  <a:pt x="0" y="1477"/>
                </a:lnTo>
                <a:lnTo>
                  <a:pt x="5099" y="1477"/>
                </a:lnTo>
                <a:lnTo>
                  <a:pt x="5780" y="735"/>
                </a:lnTo>
                <a:lnTo>
                  <a:pt x="5099" y="0"/>
                </a:lnTo>
                <a:close/>
              </a:path>
            </a:pathLst>
          </a:custGeom>
          <a:solidFill>
            <a:srgbClr val="798719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323401" y="802162"/>
            <a:ext cx="5201526" cy="1172064"/>
          </a:xfrm>
          <a:custGeom>
            <a:avLst/>
            <a:gdLst>
              <a:gd name="T0" fmla="*/ 5099 w 5780"/>
              <a:gd name="T1" fmla="*/ 0 h 1477"/>
              <a:gd name="T2" fmla="*/ 0 w 5780"/>
              <a:gd name="T3" fmla="*/ 0 h 1477"/>
              <a:gd name="T4" fmla="*/ 0 w 5780"/>
              <a:gd name="T5" fmla="*/ 1477 h 1477"/>
              <a:gd name="T6" fmla="*/ 5099 w 5780"/>
              <a:gd name="T7" fmla="*/ 1477 h 1477"/>
              <a:gd name="T8" fmla="*/ 5780 w 5780"/>
              <a:gd name="T9" fmla="*/ 735 h 1477"/>
              <a:gd name="T10" fmla="*/ 5099 w 5780"/>
              <a:gd name="T11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7">
                <a:moveTo>
                  <a:pt x="5099" y="0"/>
                </a:moveTo>
                <a:lnTo>
                  <a:pt x="0" y="0"/>
                </a:lnTo>
                <a:lnTo>
                  <a:pt x="0" y="1477"/>
                </a:lnTo>
                <a:lnTo>
                  <a:pt x="5099" y="1477"/>
                </a:lnTo>
                <a:lnTo>
                  <a:pt x="5780" y="735"/>
                </a:lnTo>
                <a:lnTo>
                  <a:pt x="50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-1422872" y="702176"/>
            <a:ext cx="1740872" cy="2726824"/>
          </a:xfrm>
          <a:custGeom>
            <a:avLst/>
            <a:gdLst>
              <a:gd name="T0" fmla="*/ 1923 w 1923"/>
              <a:gd name="T1" fmla="*/ 0 h 3150"/>
              <a:gd name="T2" fmla="*/ 0 w 1923"/>
              <a:gd name="T3" fmla="*/ 2648 h 3150"/>
              <a:gd name="T4" fmla="*/ 0 w 1923"/>
              <a:gd name="T5" fmla="*/ 3150 h 3150"/>
              <a:gd name="T6" fmla="*/ 1923 w 1923"/>
              <a:gd name="T7" fmla="*/ 1477 h 3150"/>
              <a:gd name="T8" fmla="*/ 1923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1923" y="0"/>
                </a:moveTo>
                <a:lnTo>
                  <a:pt x="0" y="2648"/>
                </a:ln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  <a:close/>
              </a:path>
            </a:pathLst>
          </a:custGeom>
          <a:solidFill>
            <a:srgbClr val="798719"/>
          </a:solidFill>
          <a:ln>
            <a:noFill/>
          </a:ln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endParaRPr lang="en-US" b="1" dirty="0">
              <a:latin typeface="Roboto Bold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82137" y="901175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1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138360" y="755104"/>
            <a:ext cx="443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COMMERCIAL SUPPORT 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143761" y="1090448"/>
            <a:ext cx="562019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Support in growing your market and customer base</a:t>
            </a:r>
          </a:p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Help in exploring new business development opportunities</a:t>
            </a:r>
          </a:p>
          <a:p>
            <a:pPr marL="285750" indent="-285750">
              <a:lnSpc>
                <a:spcPts val="212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Encourage you to visit Mauritius or reward your best customers</a:t>
            </a:r>
          </a:p>
          <a:p>
            <a:pPr>
              <a:lnSpc>
                <a:spcPts val="2120"/>
              </a:lnSpc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Lato Light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AAE89-19FC-4720-5548-AD27D48C98C1}"/>
              </a:ext>
            </a:extLst>
          </p:cNvPr>
          <p:cNvSpPr txBox="1"/>
          <p:nvPr/>
        </p:nvSpPr>
        <p:spPr>
          <a:xfrm>
            <a:off x="6543199" y="766922"/>
            <a:ext cx="5582157" cy="1169551"/>
          </a:xfrm>
          <a:prstGeom prst="rect">
            <a:avLst/>
          </a:prstGeom>
          <a:noFill/>
          <a:ln w="38100">
            <a:solidFill>
              <a:srgbClr val="798719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120"/>
              </a:lnSpc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Product Trials for Industrial users for existing and new SKUs</a:t>
            </a:r>
          </a:p>
          <a:p>
            <a:pPr marL="285750" indent="-285750" fontAlgn="ctr">
              <a:lnSpc>
                <a:spcPts val="2120"/>
              </a:lnSpc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Innovation and market driven with New Product Launch</a:t>
            </a:r>
          </a:p>
          <a:p>
            <a:pPr marL="285750" indent="-285750" fontAlgn="ctr">
              <a:lnSpc>
                <a:spcPts val="2120"/>
              </a:lnSpc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Approach new market segments (Catering / Pastry/ Bakery / Gourmet)</a:t>
            </a:r>
          </a:p>
          <a:p>
            <a:pPr marL="285750" indent="-285750" fontAlgn="ctr">
              <a:lnSpc>
                <a:spcPts val="2120"/>
              </a:lnSpc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Reward System for your best customers</a:t>
            </a:r>
            <a:endParaRPr lang="en-US" sz="1200" b="1" dirty="0">
              <a:solidFill>
                <a:srgbClr val="382E2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C6EECC-D17F-5FE2-240A-0040691EBBC4}"/>
              </a:ext>
            </a:extLst>
          </p:cNvPr>
          <p:cNvSpPr txBox="1"/>
          <p:nvPr/>
        </p:nvSpPr>
        <p:spPr>
          <a:xfrm>
            <a:off x="6543199" y="2364150"/>
            <a:ext cx="5582157" cy="1708160"/>
          </a:xfrm>
          <a:prstGeom prst="rect">
            <a:avLst/>
          </a:prstGeom>
          <a:noFill/>
          <a:ln w="38100">
            <a:solidFill>
              <a:srgbClr val="382E2B"/>
            </a:solidFill>
          </a:ln>
        </p:spPr>
        <p:txBody>
          <a:bodyPr wrap="square">
            <a:spAutoFit/>
          </a:bodyPr>
          <a:lstStyle/>
          <a:p>
            <a:pPr marL="285750" indent="-285750" fontAlgn="ctr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Specific usages for each variety of Special Sugar</a:t>
            </a:r>
          </a:p>
          <a:p>
            <a:pPr marL="285750" indent="-285750" fontAlgn="ctr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Support from an ambassador (Chef in relevant market segment: Bakery / Pastry / Confectionery…</a:t>
            </a:r>
            <a:r>
              <a:rPr lang="en-US" sz="1200" b="1" dirty="0" err="1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etc</a:t>
            </a: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)</a:t>
            </a:r>
          </a:p>
          <a:p>
            <a:pPr marL="285750" indent="-285750" fontAlgn="ctr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Value-Added service to customers: Product Knowledge and application</a:t>
            </a:r>
          </a:p>
          <a:p>
            <a:pPr marL="285750" indent="-285750" fontAlgn="ctr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Dedicated marketing budget for Special Sugars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E78A8-5CDB-5C76-7D0A-71A8F5B4B0EE}"/>
              </a:ext>
            </a:extLst>
          </p:cNvPr>
          <p:cNvSpPr txBox="1"/>
          <p:nvPr/>
        </p:nvSpPr>
        <p:spPr>
          <a:xfrm>
            <a:off x="6543199" y="5598280"/>
            <a:ext cx="5437898" cy="646331"/>
          </a:xfrm>
          <a:prstGeom prst="rect">
            <a:avLst/>
          </a:prstGeom>
          <a:noFill/>
          <a:ln w="38100">
            <a:solidFill>
              <a:srgbClr val="EEBB3B"/>
            </a:solidFill>
          </a:ln>
        </p:spPr>
        <p:txBody>
          <a:bodyPr wrap="square">
            <a:spAutoFit/>
          </a:bodyPr>
          <a:lstStyle/>
          <a:p>
            <a:pPr marL="285750" indent="-285750" fontAlgn="ctr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 Reward customers</a:t>
            </a:r>
          </a:p>
          <a:p>
            <a:pPr marL="285750" indent="-285750" fontAlgn="ctr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 Network with fellow Club Members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ACBCF-CD0E-7B8F-2755-F0AFC7D46597}"/>
              </a:ext>
            </a:extLst>
          </p:cNvPr>
          <p:cNvSpPr txBox="1"/>
          <p:nvPr/>
        </p:nvSpPr>
        <p:spPr>
          <a:xfrm>
            <a:off x="6543199" y="4299158"/>
            <a:ext cx="5582157" cy="630942"/>
          </a:xfrm>
          <a:prstGeom prst="rect">
            <a:avLst/>
          </a:prstGeom>
          <a:noFill/>
          <a:ln w="38100">
            <a:solidFill>
              <a:srgbClr val="133039"/>
            </a:solidFill>
          </a:ln>
        </p:spPr>
        <p:txBody>
          <a:bodyPr wrap="square">
            <a:spAutoFit/>
          </a:bodyPr>
          <a:lstStyle/>
          <a:p>
            <a:pPr marL="285750" indent="-285750" fontAlgn="ctr">
              <a:lnSpc>
                <a:spcPts val="2120"/>
              </a:lnSpc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Associate your business / brand with Mauritius Origin</a:t>
            </a:r>
          </a:p>
          <a:p>
            <a:pPr marL="285750" indent="-285750" fontAlgn="ctr">
              <a:lnSpc>
                <a:spcPts val="2120"/>
              </a:lnSpc>
              <a:buBlip>
                <a:blip r:embed="rId2"/>
              </a:buBlip>
            </a:pPr>
            <a:r>
              <a:rPr lang="en-US" sz="1200" b="1" dirty="0">
                <a:solidFill>
                  <a:srgbClr val="382E2B"/>
                </a:solidFill>
                <a:latin typeface="Arial" panose="020B0604020202020204" pitchFamily="34" charset="0"/>
                <a:ea typeface="Lato Light" charset="0"/>
                <a:cs typeface="Arial" panose="020B0604020202020204" pitchFamily="34" charset="0"/>
              </a:rPr>
              <a:t>Create sustainable story-telling for end-users / industrials / HORECA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267A08-135C-A4F4-5D0D-91ECDA7C3515}"/>
              </a:ext>
            </a:extLst>
          </p:cNvPr>
          <p:cNvSpPr txBox="1"/>
          <p:nvPr/>
        </p:nvSpPr>
        <p:spPr>
          <a:xfrm>
            <a:off x="1" y="52424"/>
            <a:ext cx="12011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60350" algn="ctr">
              <a:spcBef>
                <a:spcPts val="935"/>
              </a:spcBef>
            </a:pPr>
            <a:r>
              <a:rPr lang="en-GB" sz="2800" b="1" dirty="0">
                <a:solidFill>
                  <a:srgbClr val="751E1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MEMBERSHIP BENEFITS</a:t>
            </a:r>
            <a:endParaRPr lang="en-US" sz="2800" b="1" dirty="0">
              <a:solidFill>
                <a:srgbClr val="751E1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80904966-62FA-91E4-F68C-E25A3AAE8858}"/>
              </a:ext>
            </a:extLst>
          </p:cNvPr>
          <p:cNvSpPr/>
          <p:nvPr/>
        </p:nvSpPr>
        <p:spPr>
          <a:xfrm>
            <a:off x="-472476" y="4311175"/>
            <a:ext cx="12198663" cy="2706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9" grpId="0" animBg="1"/>
      <p:bldP spid="131" grpId="0" animBg="1"/>
      <p:bldP spid="134" grpId="0" animBg="1"/>
      <p:bldP spid="136" grpId="0" animBg="1"/>
      <p:bldP spid="141" grpId="0" animBg="1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5" grpId="0" animBg="1"/>
      <p:bldP spid="9" grpId="0" animBg="1"/>
      <p:bldP spid="159" grpId="0"/>
      <p:bldP spid="160" grpId="0"/>
      <p:bldP spid="161" grpId="0"/>
      <p:bldP spid="15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3">
            <a:extLst>
              <a:ext uri="{FF2B5EF4-FFF2-40B4-BE49-F238E27FC236}">
                <a16:creationId xmlns:a16="http://schemas.microsoft.com/office/drawing/2014/main" id="{53D9A085-A6D2-8E31-389F-BDDF29E0BB08}"/>
              </a:ext>
            </a:extLst>
          </p:cNvPr>
          <p:cNvSpPr/>
          <p:nvPr/>
        </p:nvSpPr>
        <p:spPr>
          <a:xfrm>
            <a:off x="400634" y="372897"/>
            <a:ext cx="11264900" cy="6112510"/>
          </a:xfrm>
          <a:custGeom>
            <a:avLst/>
            <a:gdLst/>
            <a:ahLst/>
            <a:cxnLst/>
            <a:rect l="l" t="t" r="r" b="b"/>
            <a:pathLst>
              <a:path w="11264900" h="6112510">
                <a:moveTo>
                  <a:pt x="11264900" y="0"/>
                </a:moveTo>
                <a:lnTo>
                  <a:pt x="0" y="0"/>
                </a:lnTo>
                <a:lnTo>
                  <a:pt x="0" y="5958446"/>
                </a:lnTo>
                <a:lnTo>
                  <a:pt x="0" y="5991580"/>
                </a:lnTo>
                <a:lnTo>
                  <a:pt x="604723" y="5991580"/>
                </a:lnTo>
                <a:lnTo>
                  <a:pt x="604723" y="6112218"/>
                </a:lnTo>
                <a:lnTo>
                  <a:pt x="11264900" y="6112218"/>
                </a:lnTo>
                <a:lnTo>
                  <a:pt x="11264900" y="5991580"/>
                </a:lnTo>
                <a:lnTo>
                  <a:pt x="11264900" y="5958446"/>
                </a:lnTo>
                <a:lnTo>
                  <a:pt x="11264900" y="0"/>
                </a:lnTo>
                <a:close/>
              </a:path>
            </a:pathLst>
          </a:custGeom>
          <a:solidFill>
            <a:srgbClr val="E2E3E8"/>
          </a:solidFill>
        </p:spPr>
        <p:txBody>
          <a:bodyPr wrap="square" lIns="0" tIns="0" rIns="0" bIns="0" rtlCol="0"/>
          <a:lstStyle/>
          <a:p>
            <a:pPr algn="ctr"/>
            <a:endParaRPr lang="en-US" sz="1800" dirty="0"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A415EB54-CC5B-5A52-C223-89BC661B2A49}"/>
              </a:ext>
            </a:extLst>
          </p:cNvPr>
          <p:cNvSpPr/>
          <p:nvPr/>
        </p:nvSpPr>
        <p:spPr>
          <a:xfrm>
            <a:off x="644474" y="3912870"/>
            <a:ext cx="10777220" cy="2945130"/>
          </a:xfrm>
          <a:custGeom>
            <a:avLst/>
            <a:gdLst/>
            <a:ahLst/>
            <a:cxnLst/>
            <a:rect l="l" t="t" r="r" b="b"/>
            <a:pathLst>
              <a:path w="10777220" h="2945129">
                <a:moveTo>
                  <a:pt x="479031" y="2418372"/>
                </a:moveTo>
                <a:lnTo>
                  <a:pt x="284429" y="2418372"/>
                </a:lnTo>
                <a:lnTo>
                  <a:pt x="284429" y="2944380"/>
                </a:lnTo>
                <a:lnTo>
                  <a:pt x="479031" y="2944380"/>
                </a:lnTo>
                <a:lnTo>
                  <a:pt x="479031" y="2418372"/>
                </a:lnTo>
                <a:close/>
              </a:path>
              <a:path w="10777220" h="2945129">
                <a:moveTo>
                  <a:pt x="764679" y="1757768"/>
                </a:moveTo>
                <a:lnTo>
                  <a:pt x="588352" y="1675003"/>
                </a:lnTo>
                <a:lnTo>
                  <a:pt x="479361" y="1910156"/>
                </a:lnTo>
                <a:lnTo>
                  <a:pt x="479361" y="1529321"/>
                </a:lnTo>
                <a:lnTo>
                  <a:pt x="284759" y="1529321"/>
                </a:lnTo>
                <a:lnTo>
                  <a:pt x="284759" y="1908962"/>
                </a:lnTo>
                <a:lnTo>
                  <a:pt x="176326" y="1675003"/>
                </a:lnTo>
                <a:lnTo>
                  <a:pt x="0" y="1757768"/>
                </a:lnTo>
                <a:lnTo>
                  <a:pt x="284759" y="2372245"/>
                </a:lnTo>
                <a:lnTo>
                  <a:pt x="284759" y="2373160"/>
                </a:lnTo>
                <a:lnTo>
                  <a:pt x="479361" y="2373160"/>
                </a:lnTo>
                <a:lnTo>
                  <a:pt x="479501" y="2373147"/>
                </a:lnTo>
                <a:lnTo>
                  <a:pt x="764679" y="1757768"/>
                </a:lnTo>
                <a:close/>
              </a:path>
              <a:path w="10777220" h="2945129">
                <a:moveTo>
                  <a:pt x="9492602" y="2568778"/>
                </a:moveTo>
                <a:lnTo>
                  <a:pt x="9294838" y="2568778"/>
                </a:lnTo>
                <a:lnTo>
                  <a:pt x="9294838" y="2945028"/>
                </a:lnTo>
                <a:lnTo>
                  <a:pt x="9492602" y="2945028"/>
                </a:lnTo>
                <a:lnTo>
                  <a:pt x="9492602" y="2568778"/>
                </a:lnTo>
                <a:close/>
              </a:path>
              <a:path w="10777220" h="2945129">
                <a:moveTo>
                  <a:pt x="9492602" y="1833003"/>
                </a:moveTo>
                <a:lnTo>
                  <a:pt x="9294838" y="1833003"/>
                </a:lnTo>
                <a:lnTo>
                  <a:pt x="9294838" y="2522969"/>
                </a:lnTo>
                <a:lnTo>
                  <a:pt x="9492602" y="2522969"/>
                </a:lnTo>
                <a:lnTo>
                  <a:pt x="9492602" y="1833003"/>
                </a:lnTo>
                <a:close/>
              </a:path>
              <a:path w="10777220" h="2945129">
                <a:moveTo>
                  <a:pt x="9781616" y="1161694"/>
                </a:moveTo>
                <a:lnTo>
                  <a:pt x="9602432" y="1077595"/>
                </a:lnTo>
                <a:lnTo>
                  <a:pt x="9492247" y="1315339"/>
                </a:lnTo>
                <a:lnTo>
                  <a:pt x="9492247" y="929551"/>
                </a:lnTo>
                <a:lnTo>
                  <a:pt x="9294495" y="929551"/>
                </a:lnTo>
                <a:lnTo>
                  <a:pt x="9294495" y="1316558"/>
                </a:lnTo>
                <a:lnTo>
                  <a:pt x="9183738" y="1077595"/>
                </a:lnTo>
                <a:lnTo>
                  <a:pt x="9004554" y="1161694"/>
                </a:lnTo>
                <a:lnTo>
                  <a:pt x="9294355" y="1787042"/>
                </a:lnTo>
                <a:lnTo>
                  <a:pt x="9294495" y="1786978"/>
                </a:lnTo>
                <a:lnTo>
                  <a:pt x="9492247" y="1787055"/>
                </a:lnTo>
                <a:lnTo>
                  <a:pt x="9492247" y="1786115"/>
                </a:lnTo>
                <a:lnTo>
                  <a:pt x="9781616" y="1161694"/>
                </a:lnTo>
                <a:close/>
              </a:path>
              <a:path w="10777220" h="2945129">
                <a:moveTo>
                  <a:pt x="10487647" y="2451506"/>
                </a:moveTo>
                <a:lnTo>
                  <a:pt x="10289896" y="2451506"/>
                </a:lnTo>
                <a:lnTo>
                  <a:pt x="10289896" y="2945028"/>
                </a:lnTo>
                <a:lnTo>
                  <a:pt x="10487647" y="2945028"/>
                </a:lnTo>
                <a:lnTo>
                  <a:pt x="10487647" y="2451506"/>
                </a:lnTo>
                <a:close/>
              </a:path>
              <a:path w="10777220" h="2945129">
                <a:moveTo>
                  <a:pt x="10487647" y="1639214"/>
                </a:moveTo>
                <a:lnTo>
                  <a:pt x="10289896" y="1639214"/>
                </a:lnTo>
                <a:lnTo>
                  <a:pt x="10289896" y="2412974"/>
                </a:lnTo>
                <a:lnTo>
                  <a:pt x="10487647" y="2412974"/>
                </a:lnTo>
                <a:lnTo>
                  <a:pt x="10487647" y="1639214"/>
                </a:lnTo>
                <a:close/>
              </a:path>
              <a:path w="10777220" h="2945129">
                <a:moveTo>
                  <a:pt x="10487647" y="903439"/>
                </a:moveTo>
                <a:lnTo>
                  <a:pt x="10289896" y="903439"/>
                </a:lnTo>
                <a:lnTo>
                  <a:pt x="10289896" y="1593405"/>
                </a:lnTo>
                <a:lnTo>
                  <a:pt x="10487647" y="1593405"/>
                </a:lnTo>
                <a:lnTo>
                  <a:pt x="10487647" y="903439"/>
                </a:lnTo>
                <a:close/>
              </a:path>
              <a:path w="10777220" h="2945129">
                <a:moveTo>
                  <a:pt x="10776674" y="232130"/>
                </a:moveTo>
                <a:lnTo>
                  <a:pt x="10597490" y="148031"/>
                </a:lnTo>
                <a:lnTo>
                  <a:pt x="10487317" y="385737"/>
                </a:lnTo>
                <a:lnTo>
                  <a:pt x="10487317" y="0"/>
                </a:lnTo>
                <a:lnTo>
                  <a:pt x="10289553" y="0"/>
                </a:lnTo>
                <a:lnTo>
                  <a:pt x="10289553" y="386994"/>
                </a:lnTo>
                <a:lnTo>
                  <a:pt x="10178796" y="148031"/>
                </a:lnTo>
                <a:lnTo>
                  <a:pt x="9999612" y="232130"/>
                </a:lnTo>
                <a:lnTo>
                  <a:pt x="10289413" y="857478"/>
                </a:lnTo>
                <a:lnTo>
                  <a:pt x="10289553" y="857415"/>
                </a:lnTo>
                <a:lnTo>
                  <a:pt x="10487317" y="857491"/>
                </a:lnTo>
                <a:lnTo>
                  <a:pt x="10487317" y="856526"/>
                </a:lnTo>
                <a:lnTo>
                  <a:pt x="10776674" y="232130"/>
                </a:lnTo>
                <a:close/>
              </a:path>
            </a:pathLst>
          </a:custGeom>
          <a:solidFill>
            <a:srgbClr val="372E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6CAB9089-2975-5F27-131E-01B1765FD328}"/>
              </a:ext>
            </a:extLst>
          </p:cNvPr>
          <p:cNvSpPr txBox="1"/>
          <p:nvPr/>
        </p:nvSpPr>
        <p:spPr>
          <a:xfrm>
            <a:off x="400634" y="557524"/>
            <a:ext cx="112649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0350" algn="ctr">
              <a:lnSpc>
                <a:spcPct val="100000"/>
              </a:lnSpc>
              <a:spcBef>
                <a:spcPts val="935"/>
              </a:spcBef>
            </a:pPr>
            <a:r>
              <a:rPr lang="en-US" sz="2800" b="1" dirty="0">
                <a:solidFill>
                  <a:srgbClr val="751E1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2022 PRE-LAUNCH PROGRAM</a:t>
            </a:r>
          </a:p>
        </p:txBody>
      </p:sp>
      <p:sp>
        <p:nvSpPr>
          <p:cNvPr id="27" name="Content Placeholder 11">
            <a:extLst>
              <a:ext uri="{FF2B5EF4-FFF2-40B4-BE49-F238E27FC236}">
                <a16:creationId xmlns:a16="http://schemas.microsoft.com/office/drawing/2014/main" id="{F6A3AF0E-6220-3DE0-7D61-9A7013D6A827}"/>
              </a:ext>
            </a:extLst>
          </p:cNvPr>
          <p:cNvSpPr txBox="1">
            <a:spLocks/>
          </p:cNvSpPr>
          <p:nvPr/>
        </p:nvSpPr>
        <p:spPr>
          <a:xfrm>
            <a:off x="400634" y="1053265"/>
            <a:ext cx="11264900" cy="52472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rgbClr val="7987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Webinar 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“The Historical Journey across Centuries of Sugar Cane in Mauritius” </a:t>
            </a:r>
          </a:p>
          <a:p>
            <a:pPr marL="457200" lvl="1" indent="0" algn="just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b="1" dirty="0">
                <a:solidFill>
                  <a:srgbClr val="751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Jean Claude AUTREY</a:t>
            </a:r>
          </a:p>
          <a:p>
            <a:pPr marL="457200" lvl="1" indent="0" algn="just">
              <a:buNone/>
            </a:pPr>
            <a:endParaRPr lang="en-US" sz="2400" b="1" dirty="0">
              <a:solidFill>
                <a:srgbClr val="751E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7987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“Christmas Recipes”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Mauritius Special Sugars </a:t>
            </a:r>
          </a:p>
          <a:p>
            <a:pPr marL="457200" lvl="1" indent="0" algn="just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b="1" dirty="0">
                <a:solidFill>
                  <a:srgbClr val="751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 Philippe BERTRAND</a:t>
            </a:r>
          </a:p>
          <a:p>
            <a:pPr marL="457200" lvl="1" indent="0" algn="just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“Family” E-Masterclass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focus 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recipe for Kids </a:t>
            </a:r>
          </a:p>
          <a:p>
            <a:pPr marL="914400" lvl="2" indent="0" algn="just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b="1" dirty="0">
                <a:solidFill>
                  <a:srgbClr val="751E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Chef Philippe BERTRAND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82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5023757" y="2356757"/>
            <a:ext cx="2144486" cy="2144486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11670" y="1"/>
            <a:ext cx="6865467" cy="6448926"/>
          </a:xfrm>
          <a:prstGeom prst="ellipse">
            <a:avLst/>
          </a:prstGeom>
          <a:solidFill>
            <a:schemeClr val="bg1"/>
          </a:solidFill>
          <a:ln w="317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25520" y="934720"/>
            <a:ext cx="5049520" cy="5039360"/>
          </a:xfrm>
          <a:prstGeom prst="ellipse">
            <a:avLst/>
          </a:prstGeom>
          <a:noFill/>
          <a:ln w="317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6142" y="300788"/>
            <a:ext cx="13904284" cy="7167913"/>
          </a:xfrm>
          <a:prstGeom prst="rect">
            <a:avLst/>
          </a:prstGeom>
        </p:spPr>
      </p:pic>
      <p:pic>
        <p:nvPicPr>
          <p:cNvPr id="2" name="Mauritius Sugar">
            <a:hlinkClick r:id="" action="ppaction://media"/>
            <a:extLst>
              <a:ext uri="{FF2B5EF4-FFF2-40B4-BE49-F238E27FC236}">
                <a16:creationId xmlns:a16="http://schemas.microsoft.com/office/drawing/2014/main" id="{40046F9A-802B-BEB8-3D6D-171D2C081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2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64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0914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company profile">
  <a:themeElements>
    <a:clrScheme name="Custom 38">
      <a:dk1>
        <a:sysClr val="windowText" lastClr="000000"/>
      </a:dk1>
      <a:lt1>
        <a:sysClr val="window" lastClr="FFFFFF"/>
      </a:lt1>
      <a:dk2>
        <a:srgbClr val="CA1842"/>
      </a:dk2>
      <a:lt2>
        <a:srgbClr val="FC671C"/>
      </a:lt2>
      <a:accent1>
        <a:srgbClr val="FE3C00"/>
      </a:accent1>
      <a:accent2>
        <a:srgbClr val="ED7D31"/>
      </a:accent2>
      <a:accent3>
        <a:srgbClr val="FF58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2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ny profile" id="{FD30D887-4983-427A-B46E-064276C3F381}" vid="{B8932AA6-FF7A-40BB-B453-0604B1B728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F8A6220CAF584EB9444AAF6FD58AF5" ma:contentTypeVersion="14" ma:contentTypeDescription="Create a new document." ma:contentTypeScope="" ma:versionID="13ad187eb38d74d64866d1a75c15f3c8">
  <xsd:schema xmlns:xsd="http://www.w3.org/2001/XMLSchema" xmlns:xs="http://www.w3.org/2001/XMLSchema" xmlns:p="http://schemas.microsoft.com/office/2006/metadata/properties" xmlns:ns2="e950b5ca-afc1-43ce-a8f2-1b2367593eee" xmlns:ns3="c7621eeb-3921-4258-a3f3-59a2445d5002" targetNamespace="http://schemas.microsoft.com/office/2006/metadata/properties" ma:root="true" ma:fieldsID="531b70db7279872eac90d3730ce866c5" ns2:_="" ns3:_="">
    <xsd:import namespace="e950b5ca-afc1-43ce-a8f2-1b2367593eee"/>
    <xsd:import namespace="c7621eeb-3921-4258-a3f3-59a2445d50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0b5ca-afc1-43ce-a8f2-1b2367593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3d180e3-ad7e-4208-86a3-914457218f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21eeb-3921-4258-a3f3-59a2445d5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069c8b7-0b7e-482d-a19c-ddb2d3dcee6f}" ma:internalName="TaxCatchAll" ma:showField="CatchAllData" ma:web="c7621eeb-3921-4258-a3f3-59a2445d50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621eeb-3921-4258-a3f3-59a2445d5002" xsi:nil="true"/>
    <lcf76f155ced4ddcb4097134ff3c332f xmlns="e950b5ca-afc1-43ce-a8f2-1b2367593eee">
      <Terms xmlns="http://schemas.microsoft.com/office/infopath/2007/PartnerControls"/>
    </lcf76f155ced4ddcb4097134ff3c332f>
    <_Flow_SignoffStatus xmlns="e950b5ca-afc1-43ce-a8f2-1b2367593ee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75528-95D8-4D5B-9F16-1B7ADF809F35}"/>
</file>

<file path=customXml/itemProps2.xml><?xml version="1.0" encoding="utf-8"?>
<ds:datastoreItem xmlns:ds="http://schemas.openxmlformats.org/officeDocument/2006/customXml" ds:itemID="{4E35D4D3-4BE1-4E0A-91F6-FCBE3013C58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67ed683-374f-4ebf-87c2-fa168f4492b6"/>
    <ds:schemaRef ds:uri="72070df5-4996-4a41-98a8-2338fdc6574f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C6CF282-C6EC-4EC1-A87F-3D192912B3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4232</TotalTime>
  <Words>314</Words>
  <Application>Microsoft Office PowerPoint</Application>
  <PresentationFormat>Widescreen</PresentationFormat>
  <Paragraphs>51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ProximaNova-Extrabld</vt:lpstr>
      <vt:lpstr>Roboto</vt:lpstr>
      <vt:lpstr>Roboto Bold</vt:lpstr>
      <vt:lpstr>Trebuchet MS</vt:lpstr>
      <vt:lpstr>Wingdings</vt:lpstr>
      <vt:lpstr>company profile</vt:lpstr>
      <vt:lpstr>PowerPoint Presentation</vt:lpstr>
      <vt:lpstr>PowerPoint Presentation</vt:lpstr>
      <vt:lpstr>BECOMING A MEMBER</vt:lpstr>
      <vt:lpstr>PowerPoint Presentation</vt:lpstr>
      <vt:lpstr>PowerPoint Presentation</vt:lpstr>
      <vt:lpstr>PowerPoint Presentation</vt:lpstr>
    </vt:vector>
  </TitlesOfParts>
  <Company>CyberSpace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Parweezia Thupsee</cp:lastModifiedBy>
  <cp:revision>313</cp:revision>
  <dcterms:created xsi:type="dcterms:W3CDTF">2021-05-11T15:43:53Z</dcterms:created>
  <dcterms:modified xsi:type="dcterms:W3CDTF">2022-10-14T07:08:03Z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0x010100C4F8A6220CAF584EB9444AAF6FD58AF5</vt:lpwstr>
  </property>
</Properties>
</file>